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86" autoAdjust="0"/>
    <p:restoredTop sz="94660"/>
  </p:normalViewPr>
  <p:slideViewPr>
    <p:cSldViewPr>
      <p:cViewPr varScale="1">
        <p:scale>
          <a:sx n="69" d="100"/>
          <a:sy n="69" d="100"/>
        </p:scale>
        <p:origin x="-7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F522A14-CD4B-407D-BA2A-B98E2683D890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2BBB48BB-E658-4AA9-B146-651E145637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Do Now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is a “hook”?</a:t>
            </a:r>
          </a:p>
          <a:p>
            <a:r>
              <a:rPr lang="en-US" sz="3200" dirty="0" smtClean="0"/>
              <a:t>What do you think should be included in each paragraph of an informative or expository paper?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9977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Add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5911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People that own dogs often refer to their pets as their best friends. Furthermore, some dog owners, even refer to their dogs as their children.</a:t>
            </a:r>
            <a:endParaRPr lang="en-US" dirty="0"/>
          </a:p>
        </p:txBody>
      </p:sp>
      <p:pic>
        <p:nvPicPr>
          <p:cNvPr id="3076" name="Picture 4" descr="http://3.bp.blogspot.com/-mpyqMey3Btk/UI6mhBcbjrI/AAAAAAAABFA/KGLH2fiJYnk/s1600/Pet+Costumes+2012+05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69" r="5643" b="15596"/>
          <a:stretch/>
        </p:blipFill>
        <p:spPr bwMode="auto">
          <a:xfrm>
            <a:off x="3200399" y="3200400"/>
            <a:ext cx="3101599" cy="32973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02170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Support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6777317" cy="3508977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 smtClean="0"/>
              <a:t>In many studies, dog owners were more emotionally stable than non-pet owners. According to doctors, “The </a:t>
            </a:r>
            <a:r>
              <a:rPr lang="en-US" dirty="0"/>
              <a:t>interaction with and love received from a dog can also help people stay positive. Even the mere act of looking at your pet increases the amount of Oxytocin, the “feel good” chemical, in the brain</a:t>
            </a:r>
            <a:r>
              <a:rPr lang="en-US" dirty="0" smtClean="0"/>
              <a:t>.” Having a constant friend, who is always available, has a positive effect on elderly people.</a:t>
            </a:r>
            <a:endParaRPr lang="en-US" dirty="0"/>
          </a:p>
        </p:txBody>
      </p:sp>
      <p:pic>
        <p:nvPicPr>
          <p:cNvPr id="4" name="Picture 2" descr="https://encrypted-tbn0.gstatic.com/images?q=tbn:ANd9GcSyTMXIPGBFTzRv5Mm9JSbNkfjPCzClZPFzaBJeLiPk-vly65Nn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648200"/>
            <a:ext cx="2657475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1910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3948" y="3810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Tie-back/Transition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661" y="1369711"/>
            <a:ext cx="6777317" cy="3508977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Dogs not only offer friendship to elderly people, but also can protect them during many different types of emergency.</a:t>
            </a:r>
            <a:endParaRPr lang="en-US" dirty="0"/>
          </a:p>
        </p:txBody>
      </p:sp>
      <p:pic>
        <p:nvPicPr>
          <p:cNvPr id="4098" name="Picture 2" descr="http://bloximages.chicago2.vip.townnews.com/pantagraph.com/content/tncms/assets/v3/editorial/f/04/f04f2dee-39b8-11e2-bc0d-0019bb2963f4/50b6a7bb9538a.preview-6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9" y="2667000"/>
            <a:ext cx="4560641" cy="341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1239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All together…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7924800" cy="48768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dirty="0"/>
              <a:t>Dogs offer companionship to their </a:t>
            </a:r>
            <a:r>
              <a:rPr lang="en-US" dirty="0" smtClean="0"/>
              <a:t>owners, especially the elderly. </a:t>
            </a:r>
            <a:r>
              <a:rPr lang="en-US" dirty="0"/>
              <a:t>People that own dogs often refer to their pets as their best friends. </a:t>
            </a:r>
            <a:r>
              <a:rPr lang="en-US" dirty="0" smtClean="0"/>
              <a:t>Furthermore, some </a:t>
            </a:r>
            <a:r>
              <a:rPr lang="en-US" dirty="0"/>
              <a:t>dog </a:t>
            </a:r>
            <a:r>
              <a:rPr lang="en-US" dirty="0" smtClean="0"/>
              <a:t>owners even refer </a:t>
            </a:r>
            <a:r>
              <a:rPr lang="en-US" dirty="0"/>
              <a:t>to their dogs as their children</a:t>
            </a:r>
            <a:r>
              <a:rPr lang="en-US" dirty="0" smtClean="0"/>
              <a:t>. </a:t>
            </a:r>
            <a:r>
              <a:rPr lang="en-US" dirty="0"/>
              <a:t>In many studies, dog owners </a:t>
            </a:r>
            <a:r>
              <a:rPr lang="en-US" dirty="0" smtClean="0"/>
              <a:t>were </a:t>
            </a:r>
            <a:r>
              <a:rPr lang="en-US" dirty="0"/>
              <a:t>more emotionally stable than non-pet owners. According to doctors, “The interaction with and love received from a dog can also help people stay positive. Even the mere act of looking at your pet increases the amount of Oxytocin, the “feel good” chemical, in the brain.” Having a constant friend, who is always available, has a positive effect on elderly people</a:t>
            </a:r>
            <a:r>
              <a:rPr lang="en-US" dirty="0" smtClean="0"/>
              <a:t>. </a:t>
            </a:r>
            <a:r>
              <a:rPr lang="en-US" dirty="0"/>
              <a:t>Dogs not only offer friendship to elderly people, but also can protect them during many different types of emergency.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2684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On your own…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each of your paragraphs.</a:t>
            </a:r>
          </a:p>
          <a:p>
            <a:r>
              <a:rPr lang="en-US" dirty="0" smtClean="0"/>
              <a:t>Identify the Claim, Add, Support and Transition.</a:t>
            </a:r>
          </a:p>
          <a:p>
            <a:r>
              <a:rPr lang="en-US" dirty="0" smtClean="0"/>
              <a:t>If you can not identify each aspect of C.A.S.T., revise your paragraphs.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2046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C.A.S.T.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5833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What is C.A.S.T.?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C.A.S.T. is an acronym used to remind writers </a:t>
            </a:r>
            <a:r>
              <a:rPr lang="en-US" b="1" u="sng" dirty="0" smtClean="0"/>
              <a:t>how writing should be formatted 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30903040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 Stands for </a:t>
            </a:r>
            <a:r>
              <a:rPr lang="en-US" b="1" dirty="0" smtClean="0"/>
              <a:t>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Claim: a </a:t>
            </a:r>
            <a:r>
              <a:rPr lang="en-US" b="1" u="sng" dirty="0" smtClean="0"/>
              <a:t>single sentence</a:t>
            </a:r>
            <a:r>
              <a:rPr lang="en-US" dirty="0" smtClean="0"/>
              <a:t> that reveals the </a:t>
            </a:r>
            <a:r>
              <a:rPr lang="en-US" b="1" u="sng" dirty="0" smtClean="0"/>
              <a:t>one focus of the entire paragraph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227968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 Stands for </a:t>
            </a:r>
            <a:r>
              <a:rPr lang="en-US" b="1" dirty="0" smtClean="0"/>
              <a:t>Add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Add: one or two sentences that </a:t>
            </a:r>
            <a:r>
              <a:rPr lang="en-US" b="1" u="sng" dirty="0" smtClean="0"/>
              <a:t>add to the claim’s meaning or importance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028839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 Stands for </a:t>
            </a:r>
            <a:r>
              <a:rPr lang="en-US" b="1" dirty="0" smtClean="0"/>
              <a:t>Support and Elaboration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Support and Elaboration: evidence that supports the claim, along with elaboration that explains how the evidence reveals the claim’s truth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4107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 Stands for </a:t>
            </a:r>
            <a:r>
              <a:rPr lang="en-US" b="1" dirty="0" smtClean="0"/>
              <a:t>Tie-Back </a:t>
            </a:r>
            <a:r>
              <a:rPr lang="en-US" dirty="0" smtClean="0"/>
              <a:t>or </a:t>
            </a:r>
            <a:r>
              <a:rPr lang="en-US" b="1" dirty="0" smtClean="0"/>
              <a:t>Transition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Tie-Back/Transition: this single sentence should refer back to your claim, while also acting as a transition to your next paragraph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0907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C.A.S.T. looks like…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the prompt: “What pet is the best for the elderly?” we wrote this thesis statement:</a:t>
            </a:r>
          </a:p>
          <a:p>
            <a:pPr lvl="1"/>
            <a:r>
              <a:rPr lang="en-US" dirty="0" smtClean="0"/>
              <a:t>Dogs make the best </a:t>
            </a:r>
            <a:r>
              <a:rPr lang="en-US" dirty="0"/>
              <a:t>pets for </a:t>
            </a:r>
            <a:r>
              <a:rPr lang="en-US" dirty="0" smtClean="0"/>
              <a:t>the elderly because they offer companionship, provide protection and encourage people to exercise.</a:t>
            </a:r>
            <a:endParaRPr lang="en-US" b="1" dirty="0"/>
          </a:p>
          <a:p>
            <a:r>
              <a:rPr lang="en-US" dirty="0" smtClean="0"/>
              <a:t>Now, let’s see what the first paragraph would look like.</a:t>
            </a:r>
            <a:endParaRPr lang="en-US" dirty="0"/>
          </a:p>
        </p:txBody>
      </p:sp>
      <p:sp>
        <p:nvSpPr>
          <p:cNvPr id="4" name="AutoShape 2" descr="data:image/jpeg;base64,/9j/4AAQSkZJRgABAQAAAQABAAD/2wCEAAkGBxISEhUUEhQUEhQVGCAXFxgYGBcXFxceFxcXFxkWGBgaHCggGBslHBgcITEhJSksLy4uHCAzODMuNygtLisBCgoKDg0OGxAQGzIkICQsLCwsLDAsLSwsLCwsKywvMCwsLywsLCwsLCwsLDQsLC8sLyw0NCwsLCwsLCwsLCwsLP/AABEIAOEA4QMBIgACEQEDEQH/xAAcAAEAAgMBAQEAAAAAAAAAAAAABgcDBAUCAQj/xABPEAABAwIDBAYFCgIFCAsAAAABAAIDBBEFEiEGBzFBE1FhcYGRFCIyQqEjM0NSYnKCkrHBssIXJGSTohUlNFNUg6PhFjZEY3N0tMPR0vD/xAAaAQEAAwEBAQAAAAAAAAAAAAAAAQMEAgUG/8QALxEAAgIBAwMCBAQHAAAAAAAAAAECEQMEITESQVEyYRQiUnEFE0KhIzORscHR8f/aAAwDAQACEQMRAD8AvFERAEREARQTafejS0Nb6LIyRzWhpmlZq2HP7Ic0aniCfvC1+CmdBXRTxtkhe2SNwu1zSCD4hAbCIiAIiIAiIgCIiAIiIAiIgCIiAIiIAiIgCIiAIiIAiIgCIiALXxGsbDFJK82ZGxz3HsYC4/ALYUH30VpiwipI4vyx+D3tB+F0BBdiIDNFNVzgOkrZHSPDhcZbkNbY+7xt2EL0zZyekeZcKqHUrjq6J3rwP72m9uq9jblZd7DaYRQxxjgxjW+QAWyvLeWSk5Jno/lx6UmadLvOraf1cQw97gOMtMc7T2lh9kfi8F2qPe7hD9HTuhd9WSKRpHeQ0tHmtFYJ6ON/txsf95rT+oV8dW+6KXpl2ZKW7wsKP/bqf84Cxz7yMJYLmthP3SXHyaCoadnKL/Zaf+6j/wDhe4sBpGm7aaBp6xEwH9F18WvBz8M/J2KjfHhY+aM9SeqOF/l64aubPvMxCbSjwxzAeD6l+TzjsP4lsxxtb7IDe4AfovS4erfZHa0y7s4EO1mLUtXTS19RE6mml6GSKNjQyPOPVdmLc2h1uTyIV0KodqcK9KpZYvec27PvN1b8RbxU03ZY/wCm4dDI4/KsHRS3454/VJPeLO8VfgyOa35Kc2NQexKkRFeUhERAERV1tXvMDZDS4ZGKyq4Od9BDyJe4H1iOoG3bfRQ3XISsm2NY1T0kZlqZWQsHNx49jRxcewarUwXa2hqwDT1MMl/dzAP8WOs4eIVV02zDppPSMSlNZPyDvmY/ssZwt4W7Fnr9jqGY3fTsBOpLLsJ/LZZ3qoJ0aFp5NFwVFbFG3NJIxjRzc4NHmSszTfUagqjBu8oPqPOlheRxt3KTbpsdkie/Cql15IBmpnn6SHgG97erquPdVmPNGbpFc8UoK2WciIrSsIiIAiIgCIiAKB77qN0mET5RcsLJD3NeLnyKniw1lKyWN8cjQ5kjSxzTwIcLEHwKArWhqGyRskbq17Q4dxAKzqJ1ENRgTzDUtkmoCSYKhrS7owT83LbgdR8bX4Du0ONU0wvFNE/sDhcd44heXkxSgz0YZFJG+i89I3rHmFr1GIwxi75Y2Drc9rR8Sq6O7NpFHazbegj+na89UYL/ANBb4rxT47XVOlFhtS+/vzDoWd9zoe4FdxwzfCOHlguWSVaeI4pBALzSsjH2iAT3DifBYqbYTGKn/S6yKjYfcpwXP7i42y+BKkWB7qsNpznfG6rl4l9QekJP3bBvw5BXx0r/AFMplqV2RHcFxynq2udTvzhpynQtIPHg4A27Vi2Dq/QcXmpTpDXt6aLqErAS9o7SMxv2NCzbzMANDMMUpG2YAGVcTQAHMvYSgcLjQH8P2lDMbxt1dJCcOilklp5BIycjJGw6EtueINhcG17c13GDxT24IlNZIe5+jEVNS1WPT6yV0NKD7kEYd/icLg9xKxf5LxIajFqq/bqPK6tefGu5UsM/BdS18Qro4I3SzPbHGwXc5xsAFUkWK4/T6tqKauaPdlj6N3cCy3mXKOY3tLJiVYyLFAaKBliynuejlfzc+TQOHVy1sOZPX5sWrTI/LknTO9jW0tXjRdHTF9HhwNnS8JagDiGj3WnUfrfVq1HYtQYcBTwtL5OAiiBkkcftEe93nwXtr6jEZjRYbaKGOzZ6kCzIxw6OK3F1r8PgNVZ+yWxtHhzMsEYzkevK6zpXnmXO5dwsFV0Sy7z2Xgs61j2jz5KrxHGMVhi9Kkw4wUrC3OXvBkyuIF8mhHEcW6KUwSte1rmm7XAOaesEXB8lYOLYeyoglhkF2Sscx3c4EKm9387vR3QSfOUsr4HfgOnhy8FXqMMYxuJ3gyuTpkmUY21hfF0NfB8/RvD9Pejv67D2W+GbrUnXiaIPaWuF2uBaR1gixCzQl0yTNEo9SosHCcQZUwxzxm7JWB7e5wvr2rbVa7kq4thqaB59aimIbfnHKXOYfMO7rhWUvVTs8xqgiIpAREQBERAEREB5kYHAhwDgdCCLg9hCiOKbscJnN30kbT1xl0XHnZhA+CmCICvf6G8K+rPbq6Z9luUe6fB4zcUgcftvlePJzrfBTN8jW8SB3my+seDqCCOxAc7DdnqSn+YpoIu1kbWnzAuumii+8Pag0FLmjb0lRM4Q07LXzSP0FxzA49ug5oDZ2p2xosOaDVTBjneywAukd2ho1t2mw7VGW7x6uX1qXB6yVnJzyIb9oBa648VvbD7Aspv6zWH0rEJfXklf62Qn3I76ADhfj3CwE3QH542x2knq6poxaKooKJtskOV5Y9w5ySADOe4acrakzXDTD0TegydFb1clstuyys2pp2SNLJGtexwsWuAc0jqIOhVJbcbPvwmqi/yWQRXOLBSm7sr7ACSMcmi+tzp3eznzYXPdMvxZVDZo6mObR01IB08ga48GAFzz+EcB2mwWhDj1bKM1PhdXIzk53yV+0AtNwpzsPu+goh001qmtf60kz/WIJ4iO/sgdfE/ATRRHTQS33JlqJPgo6bbAwECtpKqjvpmewujv1ZgNfALrVFPTV0NnZJ4ncCNbdrTxa5WxNC17S17Q5pFiCAQR1EHiqi242ROFE1+HNIgBvVUwuW5SbdJGPdtfUcANeAIUT0y5hyTDUPiR53bYo7C6oYZOWmnnJdSy2AdmPGJ9uJPWeduRAFxKi9ti2egFTCbmIsqIn9WUjXyPDrCufBK4VFNBONBNEyQfjYHfurcM3OO/JXlgoy2N1Uy2HoMaxGHg2UMqGj7wGc+LnK5lUO1zMm0TbfSUIJ8JXj+QJmV42RidTR1URF5Z6Jx9nZ/RsfYODa2ncw/fiBeCfwst3lXCqS2lf0VZhk44sqhH4S2B+AV2r08DvGjz8yqbCIiuKgiIgCIiAIiIAoRve2skw2hzw2E0rxExxF8l2ucX2OhIDdO0hTdQHfbgDqvDH9GCX07hOAOLgxrmvH5XE97QgKC2ZpZsXxCGnqKmQ9M45nvcXkZWOeQA42ucth3hWDt/sSzBaQVNLXVjJM7WMbnsHE3J9i1vVaT1aW5qnqCskhkZLE4skjcHMcOIINwVYG1u2EmPT0UAjMbW26Rt9M7j8o8fZDRpz4qG6VkpXsTzZ3epVRU8Xp1DUSAsB6eLK8yAtBD3M0DSRqdV4i2qpcWxzD+iLzHTslfle3KRJlJ4HjbK0+C7EbQ0ADQAWHcNAo5teJIX01fCC59G/M5vN0btJB5eQJKy49T1Spo0T09K0y7UWhgWMQ1kDJ4Hh8bxcEcR1tcOTgdCFvrWZitqrfBSsxE0JhkLRL0DpriwfmyH1LXLQ7S9/BeqZnpO0sxfqKGmaIweTpgHF47cryF2p92+GvrPTXQkzZ+kPrOyF4N85Ze1769RKjmJYjHRbSMLntDa6nEbxmF2PabRlw5B2UNHWSgJZtbtzQ4aWNqpC10gu1rWl7rDTMQOAvprx8CuxhGJw1ULJ4HiSKQXa4XF+XA6ggggg8CFD94u7KHFZI5TM+CVjejJDQ8ObcuALSRYguOt+fcpPsvgMVBSx00JcWRg6uN3EucXOce9xJQHVWOogbI1zHgOa4FrgeBBFiPJZFoY9i0dJTy1EpAZE0uPK/U0dpNgO0oChMLYWYVX07jf0Z08IPXk9b9SVc+7h98Loj/Z4x5NA/ZU5h1O9mDVMsvzlQ2SZ3+80B7Lix8Vcm7pmXC6Ef2eM+bAf3VGGrlXkuy8RvwSJVFt1/1hpv8AyX/uzK3VUW3AvtDB2UN/+LMu8voZxj9aOoiIvKPSIpvJdlpo384543DwKvRUXvIbmpo4+ck8bR23JV6L0dL6DDqPWERFoKAiIgCIiAIiIAvhF9DqF9RAfmTfBu9dh8xqIG3pJXXFh8y4/Rnqb9U+HLXPuiwMjPVvHG8cXn67vhl/Mra33n/MtV3xf+oiXIw5gbFGAAAGNsBoPZCzambUa8mjTxuV+DYQhEXnm0jUWDVVDK6bCphCHG76aS5geesD3T3eBA0Xbp95mIMFp8Ke53XDIC09vA27rraRaI6mcVXJRLBF7nNrdt8ZqQWU1JHQtP0sz87wPstA0PeCuL/0GifHJ08j56mWznVDjd4cOBZf2R2X1HhaWIonqJy9iY4YxNDZ7ePJRZabGGuAHqx1bQXMkA4dJbUOtz8xzNhUG01FO3NFVQPHZIz4i9x4qFSxtcC1wDgeIIuD3grg1OxOHyG7qZl/sueweTHAK6OqX6kVS030ssLHd4GG0jSZaqMuHuRkSPP4W3t3mwVc4rXVONyMM0bqXD43Zmwu0knI4OktwHZ5X4jew7ZqjgIMUEbSODrFzh+JxJXWXOTVWqidQ09O5Ed2/lEeHz8hlDQB9pzW/urX2WpTFRUsR4xwRsP4Y2t/ZVBvEGenih5z1Ecduu7r/qArxjZYADkLeSt0q+Qr1D+Y9KoNqHZtoj/3dCB5yE/zq31TlW/pMer3f6qKKL8zWv8A2VmZ1jZXi9aO0iIvLPRI5jsfTYhhdMPeqOmPdCA79M3krsVR7vqb0vGKiqteOiYIIzy6R985HaBmB7HBW4vUwx6YJHnZZXNhERWlYREQBERAEREAREQEM3x0xkwesa3iGtf4Ryxvd8GlR3Bpg+nheODo2keLQrIxugFRTzQHhLG5n5mkfuqe3eVRdRtjfpJA50LweLSw6A+BCy6pfKmadM92iSoiLAbAiIgCIiAIiIAiIgI/iMPT4rhcHENlNQ7s6Kzmnuu0hXSqk2Ch9Ixypm4spIGwt+9IQ4kHlYB4srbXqYVUEedldzYVKYK/pMSxWX+09F/dZmD9Fdao7YfV1e/m6ul/UH+Zc6n+WzrB6yULibW4yaaG0YzTzHooWjUl7tAQOy/nbrXSxKvjp43SyuDGNFyf0AHMnqWPdps/JWT/AOVatpa21qOJ3uMP0x7Trbvv9VZMGLrdvg05snSvcmW73ZoYfRRwnWU+vM7jmkfq7XmB7I7ApIiL0jAEREAREQBERAEREAREQBVPtdshWUdTNXYcBURTHPUUtvXvzfFbieJtxueDuAthFDimqZKbTtFO4FtNT1XqsdklGjon+rI0jQjKeNj1fBdlSLarYKhxD1possvKaM5JRbhdw9r8V1CqrYnGKT/RaiPEIxwjmGSW3UHk2J7S4DsWOel+k1Q1H1HTRRefaqam0xChqKW3F4HSRfnGnhqujhu01HUfNTxkn3ScjvyusVnlinHlF8ckZcMy1uNMi+cjnHaIZHj8zAR8VzJtuKRv+vJ6hDID/iAUlSyhOPdEtPsyFTbyIAcraeqc7jYsa246/aJt4LnYtvAqWsLo6dkQuBd7i92vPK2w8yvm8CPLiFO768Jb+Vzj+6j+0I/q7/D+ILq4qcUlzX9z1dJ+HQzaLLqJSdxUqW1bK/uXFTR5W+0599czrXPbpYDuASqqGxsdI82axpce5ouV5oDeKM9bG/whR7eC5zoIoGuyelTsgLvqh5ve3MacOpcxj1So8qUumNkt3IYe5tC6pkFpKyV0x7rlrQOzQkfeViLXw+jZDEyKMZWRtDGjqDQAPgFsL1jzAqCp5qnD6ispjRVU731T5YjHGSx7ZLZTm7gOAPPqV+ouZwUlTOoycXaKn2f3f1NbKypxfK2NhzRUbTdo7Zjwdy0B152F2m12i2g0C+opSSVIhtt2wiIpICIiAIiIAiIgCIiAIiIAiIgCIiA+EXUO232Jw+emqJHUsXStie5r2tyOzNYS0kttfUcDdTJaGPkClqCeHQvv+RyAqfYSTNQU/OzLeRIHwXeUc3dj/N8Hcf4ipGvJyep/c9OHpRXO8KQOrqZo4sic4/iJA/RR7aD/AEd/h/E1dLH3E4pU5+IawMv9XK0m3Zdc3FmGUsp2aySuAA6hfiexGv4sF4r/AGfS6Lpx/hGaTfq6/wCtdKX7Fv4aPkY/uN/hCje8t+SlZKOMU8bx4EqVMYAABwAsPDRRreXFmw6b7OR3/EaP0KnG/nX3PmMi+R/YvBFqYTNngif9aNrvNoK216p5wREQBERAEREAREQBERAEREAREQBERAF8JtxX1VpvjxOV3o2HQuMZrHHpXA2IiZbM38V/HKRzUN0rJSvY6mL71sLgeYxK6d44iBhktb7Q9U+BXnDd7OFSuyumdA48pmOj83atHiVwsLwmCmYGQxtYB1AXPK7jxce0rzWQU0xMMrI5HWvle0EkfWbca8eI4LL8XvwafhtuS1KedkjQ9jmva4Xa5pDmkHgQRoQofvdxo02GyhnztRanjHMmXR1vwZvgoDFRVeFOM+GPc+K95KR5LmOHMx9Tvj38D9xbaaPGq6iMOboKaMzyNdylccoa7kS0tBB6ibcVcssXFyRS8UlLpZ2sDoBT08UI+jYGk9Zt6x87reRF5jduz0EqOFtFspT1ha6TMyRosJGHK63UdCD5Js/snTUZL4w58h0MjzmdbqHIeAXdRT1yqrFILkbXQ56Kpba/yTiO8C4+IXXWKrhzsez6zS3zBCiLp2GrVEs3dVPSYZROvc9AwE9rWhp+IK+7Q7bYfQkipqY2PHuC75NetjLuHiFS2x20lfU0EOH0hNNHEHCep1z2fI57WREcDld39o5yLDtm6KjaZC1pcNXTTWc+54uzO9kns616WTPGG3cwQwuW/Ykjd8uGX19Ja365hdk79Df4KZ4HjlNWR9LTSsmZwJadWm17OHFptyKgbMrmjTQ8iLfAjRRioAwqtp62n+TilkbDUxN0jc15Nn5RoCNT3gdZvxj1ClKmjueBxVpl6IiLSZwiIgCIiAIiIAiIgCIiAIiIAqo3kjJjOHvPCSGSMd7bk/xBWuq6324e40kNXGLvop2ynrLL2cPPKe4FczVxaOoummY1o4xhbKhmVxLXNOaN7dHRu5Oaf25rZpahsjGvYbte0OaesOFwsq8ndM9LkjGB7Qua99NW2ZPE0uD+DZmD6RvIGwuR39RA1t3FPmjmqyLOqpXOA6mtc4AeZdrzWDenSMfDEAPl3SiOIjQ+t7QP2bfGyl+HUbYYo4m+zG0NHgLXVsmui13/AMFaT6qfY2ERFSWhERAECIgILspiMdHFXCY5WwVDiBzs/wBhrRzJyldTAaSWqcKurGXnTwcogeEjhzkIPPh2cBwRgbZcambIT0YDagM5PIa1tyOFg4n/APEqxFfkaXHLKYJvnsFE95jc1I2Ie1NNHG3vJJ/ZSxR8QemYzR0w1ZTA1cv4TZg/Nl8HKMEbmiczqDLoaNF9RF6Z54REQBERAEREAREQBERAERaONYtDSQvnneGRxi7ifgAOZJ0A5lAby18Qo2TRSRSDMyRpY4dYcCCPIqpKja7FcS9aly4dSH2XubmqJB9YDUNB7LdhK0JNjBLrU1lbUE8Q6U5T4a/qqZZ4R2stjhnLc9bJF9NJPhsxvJSuPRk/SRON2uHmO64HJSdcLBNkqSkk6SFhD7Fty5ztDa+h7l1MRr44I3SSuDGNHE8+oDrJ6lgyNSlcTZBOMakRio/rOLsbxjoo85/8R/C/gQfwlTBVZspNiUvTvpYmRmokMjp5b2t7rGC2trnkR3KRjYuaTWpr6mQ9UZ6NvgNR8FZkgk6b4OYSb3SJgih3/QFjdYqysY7r6QEeQaP1WGTEq/DiDVkVdKTYzNFpI+ovHP49/JV9CfpZ11tcom6LHTTtkY17CHNcLtI4EFRXFNpZ5pnU2HMbI9vzkzvmo+zTieX7HlzGLbOnJIlyKHN2Nnk1qa+oe7mIzkaO4f8AJfTsQ9msNfVsd9p+YeIFl10x+r9iOqXg9Yueixekk5TRPiP4fWH6hS5VptFQ4pGYXy5KtlPKJQ+NtpbAgkOaLaacge9TfAcfgrGZoXXI9ph0ezsc39+C6yR+VPk5hLdo3MRrWQRPlkNmsaXHw5DtPBbe5nCHCCWvnFp653SAfViHzbR2Hj3ZepaWJ4fHUROilbmY7iL24EEajhqFHm7v6RusTqiA9ccpB+IK7wZIQuznNjlPgvRFSkFLitJ61HXvmA+iqvlGu7M3EeFu9TfYTb1tc51PPGaWtjF3xHg4fXjPMdnbzGq2wyRnwzJKEo8k0REXZwEREAREQBERAEREAVTb1ZvS8Ro8POsLGmqmbydYuaxp8j4OVsqGbV7uKavqBUvmqYJQwRkwyNZcAki92nr5KJJtUiYtJ2yHU+KHpKwn5umytA4C7YzI7+IDwC3MAndJTQSP1e+Nrnd7mgn9VtHcrS+t/XMQs/2vlWetpb1vk9dNNV6ZuapwABXYiANABMwAdgGRZXpfc0rUex4rqpkMbpJDlYwZnHqAUJwugdiTvTa0ZaZtzBCfZyjjI/rGnj3LzvH2Pgop6Sn9MqnNqHEymomb0bWMLewAEm+p6gujtzWN9FZBA5t6l7IG5CCA1xsQLcraeKreP8t0uX38I7U+tX2R148ZYKdkwbZsjg2JvAuD3ZY9LaXHrdgXWURxloFbh1K3Rkd5LDkI2FrNOrQhS5USSVe5dF2F4mia9pa4BzXCxB1BB4gr2tWrxKCIXklijH2ntb+p1XK9iWVw/FX4dHWUTSS4OHovG9ptDbuBv33U72XwZtJTsiaBmteR3NziPWJ/QdgVa7Y4nTS4pTyska+JvR9I4XIGWUl3f6tlaNFjVNN81PE89Qe2/i29wtGVPpW3O7KcbXU/bg30QIsxeasdc0yvi99jQ+3WHXAI8WkHw61E8RwjpwK7D/kappOdosBIWmz4njhmuLX5+RG5jkvRYnRP5Sskhd8HN/xEeS84PJ6PiVVTnRk7RUs5C59WTzN/JXRVK14/6VSd7PydXZfHW1kAkAyvByyM5scOI7uYXXsq/mwKCXGo4fSJYWVgJd6PI1rmyNaSMwsdDa+o4uKn39DsH+34j/fN/wDorVpupdSZW8/Ts0cilrnvqKyAn5sMdGeYEkWo8HtJ/Eo7i1a70WixWMWnpyx7iNMzScsjO4m/gXdamw3L0wcXCtxDMRYnpWXIHAE5NQjdydHkDDV15Z9TpY8nG9svR2srY4HF2n4K5ZupU0WVTzB7Gvbq1wDh3EXCyLDR0zYo2Rs0bG0MaOOjQANeegWZaTOEREAREQBERAEREAREQBERAcrHdnKStDRVQRzZb5cw1be18p4jgPJQ6r3LYU43jbPARw6OV2h6/XzKxkQFWf0Kwh+dldWteBYOztzAfVDgAbdiy/0RHnimIH/ef81ZyKOlE2ys49zNMT8rWV0vfKB/KV08P3SYREb+jmV3XI97797b5fgpyimiLOXTbOUccZiZS07Y3e0wRMyu+8Let4rgYnuswifjSMjPXEXR/BpA+CmaICs5NzVKD8jV10PdKD/KFhfuklHsYtWj7xLv5grSRR0rwTbKok3MmQtM2J1chYczTzaetpLjY9oWzHuUoi7NPU1k7rWu6RoNuq+W9vFWciUhbIvs9u9w2ieJKenaJG8Huc57hcWJBcTbQ8lKERSQEREAREQBE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ISEhUUEhQUEhQVGCAXFxgYGBcXFxceFxcXFxkWGBgaHCggGBslHBgcITEhJSksLy4uHCAzODMuNygtLisBCgoKDg0OGxAQGzIkICQsLCwsLDAsLSwsLCwsKywvMCwsLywsLCwsLCwsLDQsLC8sLyw0NCwsLCwsLCwsLCwsLP/AABEIAOEA4QMBIgACEQEDEQH/xAAcAAEAAgMBAQEAAAAAAAAAAAAABgcDBAUCAQj/xABPEAABAwIDBAYFCgIFCAsAAAABAAIDBBEFEiEGBzFBE1FhcYGRFCIyQqEjM0NSYnKCkrHBssIXJGSTohUlNFNUg6PhFjZEY3N0tMPR0vD/xAAaAQEAAwEBAQAAAAAAAAAAAAAAAQMEAgUG/8QALxEAAgIBAwMCBAQHAAAAAAAAAAECEQMEITESQVEyYRQiUnEFE0KhIzORscHR8f/aAAwDAQACEQMRAD8AvFERAEREARQTafejS0Nb6LIyRzWhpmlZq2HP7Ic0aniCfvC1+CmdBXRTxtkhe2SNwu1zSCD4hAbCIiAIiIAiIgCIiAIiIAiIgCIiAIiIAiIgCIiAIiIAiIgCIiALXxGsbDFJK82ZGxz3HsYC4/ALYUH30VpiwipI4vyx+D3tB+F0BBdiIDNFNVzgOkrZHSPDhcZbkNbY+7xt2EL0zZyekeZcKqHUrjq6J3rwP72m9uq9jblZd7DaYRQxxjgxjW+QAWyvLeWSk5Jno/lx6UmadLvOraf1cQw97gOMtMc7T2lh9kfi8F2qPe7hD9HTuhd9WSKRpHeQ0tHmtFYJ6ON/txsf95rT+oV8dW+6KXpl2ZKW7wsKP/bqf84Cxz7yMJYLmthP3SXHyaCoadnKL/Zaf+6j/wDhe4sBpGm7aaBp6xEwH9F18WvBz8M/J2KjfHhY+aM9SeqOF/l64aubPvMxCbSjwxzAeD6l+TzjsP4lsxxtb7IDe4AfovS4erfZHa0y7s4EO1mLUtXTS19RE6mml6GSKNjQyPOPVdmLc2h1uTyIV0KodqcK9KpZYvec27PvN1b8RbxU03ZY/wCm4dDI4/KsHRS3454/VJPeLO8VfgyOa35Kc2NQexKkRFeUhERAERV1tXvMDZDS4ZGKyq4Od9BDyJe4H1iOoG3bfRQ3XISsm2NY1T0kZlqZWQsHNx49jRxcewarUwXa2hqwDT1MMl/dzAP8WOs4eIVV02zDppPSMSlNZPyDvmY/ssZwt4W7Fnr9jqGY3fTsBOpLLsJ/LZZ3qoJ0aFp5NFwVFbFG3NJIxjRzc4NHmSszTfUagqjBu8oPqPOlheRxt3KTbpsdkie/Cql15IBmpnn6SHgG97erquPdVmPNGbpFc8UoK2WciIrSsIiIAiIgCIiAKB77qN0mET5RcsLJD3NeLnyKniw1lKyWN8cjQ5kjSxzTwIcLEHwKArWhqGyRskbq17Q4dxAKzqJ1ENRgTzDUtkmoCSYKhrS7owT83LbgdR8bX4Du0ONU0wvFNE/sDhcd44heXkxSgz0YZFJG+i89I3rHmFr1GIwxi75Y2Drc9rR8Sq6O7NpFHazbegj+na89UYL/ANBb4rxT47XVOlFhtS+/vzDoWd9zoe4FdxwzfCOHlguWSVaeI4pBALzSsjH2iAT3DifBYqbYTGKn/S6yKjYfcpwXP7i42y+BKkWB7qsNpznfG6rl4l9QekJP3bBvw5BXx0r/AFMplqV2RHcFxynq2udTvzhpynQtIPHg4A27Vi2Dq/QcXmpTpDXt6aLqErAS9o7SMxv2NCzbzMANDMMUpG2YAGVcTQAHMvYSgcLjQH8P2lDMbxt1dJCcOilklp5BIycjJGw6EtueINhcG17c13GDxT24IlNZIe5+jEVNS1WPT6yV0NKD7kEYd/icLg9xKxf5LxIajFqq/bqPK6tefGu5UsM/BdS18Qro4I3SzPbHGwXc5xsAFUkWK4/T6tqKauaPdlj6N3cCy3mXKOY3tLJiVYyLFAaKBliynuejlfzc+TQOHVy1sOZPX5sWrTI/LknTO9jW0tXjRdHTF9HhwNnS8JagDiGj3WnUfrfVq1HYtQYcBTwtL5OAiiBkkcftEe93nwXtr6jEZjRYbaKGOzZ6kCzIxw6OK3F1r8PgNVZ+yWxtHhzMsEYzkevK6zpXnmXO5dwsFV0Sy7z2Xgs61j2jz5KrxHGMVhi9Kkw4wUrC3OXvBkyuIF8mhHEcW6KUwSte1rmm7XAOaesEXB8lYOLYeyoglhkF2Sscx3c4EKm9387vR3QSfOUsr4HfgOnhy8FXqMMYxuJ3gyuTpkmUY21hfF0NfB8/RvD9Pejv67D2W+GbrUnXiaIPaWuF2uBaR1gixCzQl0yTNEo9SosHCcQZUwxzxm7JWB7e5wvr2rbVa7kq4thqaB59aimIbfnHKXOYfMO7rhWUvVTs8xqgiIpAREQBERAEREB5kYHAhwDgdCCLg9hCiOKbscJnN30kbT1xl0XHnZhA+CmCICvf6G8K+rPbq6Z9luUe6fB4zcUgcftvlePJzrfBTN8jW8SB3my+seDqCCOxAc7DdnqSn+YpoIu1kbWnzAuumii+8Pag0FLmjb0lRM4Q07LXzSP0FxzA49ug5oDZ2p2xosOaDVTBjneywAukd2ho1t2mw7VGW7x6uX1qXB6yVnJzyIb9oBa648VvbD7Aspv6zWH0rEJfXklf62Qn3I76ADhfj3CwE3QH542x2knq6poxaKooKJtskOV5Y9w5ySADOe4acrakzXDTD0TegydFb1clstuyys2pp2SNLJGtexwsWuAc0jqIOhVJbcbPvwmqi/yWQRXOLBSm7sr7ACSMcmi+tzp3eznzYXPdMvxZVDZo6mObR01IB08ga48GAFzz+EcB2mwWhDj1bKM1PhdXIzk53yV+0AtNwpzsPu+goh001qmtf60kz/WIJ4iO/sgdfE/ATRRHTQS33JlqJPgo6bbAwECtpKqjvpmewujv1ZgNfALrVFPTV0NnZJ4ncCNbdrTxa5WxNC17S17Q5pFiCAQR1EHiqi242ROFE1+HNIgBvVUwuW5SbdJGPdtfUcANeAIUT0y5hyTDUPiR53bYo7C6oYZOWmnnJdSy2AdmPGJ9uJPWeduRAFxKi9ti2egFTCbmIsqIn9WUjXyPDrCufBK4VFNBONBNEyQfjYHfurcM3OO/JXlgoy2N1Uy2HoMaxGHg2UMqGj7wGc+LnK5lUO1zMm0TbfSUIJ8JXj+QJmV42RidTR1URF5Z6Jx9nZ/RsfYODa2ncw/fiBeCfwst3lXCqS2lf0VZhk44sqhH4S2B+AV2r08DvGjz8yqbCIiuKgiIgCIiAIiIAoRve2skw2hzw2E0rxExxF8l2ucX2OhIDdO0hTdQHfbgDqvDH9GCX07hOAOLgxrmvH5XE97QgKC2ZpZsXxCGnqKmQ9M45nvcXkZWOeQA42ucth3hWDt/sSzBaQVNLXVjJM7WMbnsHE3J9i1vVaT1aW5qnqCskhkZLE4skjcHMcOIINwVYG1u2EmPT0UAjMbW26Rt9M7j8o8fZDRpz4qG6VkpXsTzZ3epVRU8Xp1DUSAsB6eLK8yAtBD3M0DSRqdV4i2qpcWxzD+iLzHTslfle3KRJlJ4HjbK0+C7EbQ0ADQAWHcNAo5teJIX01fCC59G/M5vN0btJB5eQJKy49T1Spo0T09K0y7UWhgWMQ1kDJ4Hh8bxcEcR1tcOTgdCFvrWZitqrfBSsxE0JhkLRL0DpriwfmyH1LXLQ7S9/BeqZnpO0sxfqKGmaIweTpgHF47cryF2p92+GvrPTXQkzZ+kPrOyF4N85Ze1769RKjmJYjHRbSMLntDa6nEbxmF2PabRlw5B2UNHWSgJZtbtzQ4aWNqpC10gu1rWl7rDTMQOAvprx8CuxhGJw1ULJ4HiSKQXa4XF+XA6ggggg8CFD94u7KHFZI5TM+CVjejJDQ8ObcuALSRYguOt+fcpPsvgMVBSx00JcWRg6uN3EucXOce9xJQHVWOogbI1zHgOa4FrgeBBFiPJZFoY9i0dJTy1EpAZE0uPK/U0dpNgO0oChMLYWYVX07jf0Z08IPXk9b9SVc+7h98Loj/Z4x5NA/ZU5h1O9mDVMsvzlQ2SZ3+80B7Lix8Vcm7pmXC6Ef2eM+bAf3VGGrlXkuy8RvwSJVFt1/1hpv8AyX/uzK3VUW3AvtDB2UN/+LMu8voZxj9aOoiIvKPSIpvJdlpo384543DwKvRUXvIbmpo4+ck8bR23JV6L0dL6DDqPWERFoKAiIgCIiAIiIAvhF9DqF9RAfmTfBu9dh8xqIG3pJXXFh8y4/Rnqb9U+HLXPuiwMjPVvHG8cXn67vhl/Mra33n/MtV3xf+oiXIw5gbFGAAAGNsBoPZCzambUa8mjTxuV+DYQhEXnm0jUWDVVDK6bCphCHG76aS5geesD3T3eBA0Xbp95mIMFp8Ke53XDIC09vA27rraRaI6mcVXJRLBF7nNrdt8ZqQWU1JHQtP0sz87wPstA0PeCuL/0GifHJ08j56mWznVDjd4cOBZf2R2X1HhaWIonqJy9iY4YxNDZ7ePJRZabGGuAHqx1bQXMkA4dJbUOtz8xzNhUG01FO3NFVQPHZIz4i9x4qFSxtcC1wDgeIIuD3grg1OxOHyG7qZl/sueweTHAK6OqX6kVS030ssLHd4GG0jSZaqMuHuRkSPP4W3t3mwVc4rXVONyMM0bqXD43Zmwu0knI4OktwHZ5X4jew7ZqjgIMUEbSODrFzh+JxJXWXOTVWqidQ09O5Ed2/lEeHz8hlDQB9pzW/urX2WpTFRUsR4xwRsP4Y2t/ZVBvEGenih5z1Ecduu7r/qArxjZYADkLeSt0q+Qr1D+Y9KoNqHZtoj/3dCB5yE/zq31TlW/pMer3f6qKKL8zWv8A2VmZ1jZXi9aO0iIvLPRI5jsfTYhhdMPeqOmPdCA79M3krsVR7vqb0vGKiqteOiYIIzy6R985HaBmB7HBW4vUwx6YJHnZZXNhERWlYREQBERAEREAREQEM3x0xkwesa3iGtf4Ryxvd8GlR3Bpg+nheODo2keLQrIxugFRTzQHhLG5n5mkfuqe3eVRdRtjfpJA50LweLSw6A+BCy6pfKmadM92iSoiLAbAiIgCIiAIiIAiIgI/iMPT4rhcHENlNQ7s6Kzmnuu0hXSqk2Ch9Ixypm4spIGwt+9IQ4kHlYB4srbXqYVUEedldzYVKYK/pMSxWX+09F/dZmD9Fdao7YfV1e/m6ul/UH+Zc6n+WzrB6yULibW4yaaG0YzTzHooWjUl7tAQOy/nbrXSxKvjp43SyuDGNFyf0AHMnqWPdps/JWT/AOVatpa21qOJ3uMP0x7Trbvv9VZMGLrdvg05snSvcmW73ZoYfRRwnWU+vM7jmkfq7XmB7I7ApIiL0jAEREAREQBERAEREAREQBVPtdshWUdTNXYcBURTHPUUtvXvzfFbieJtxueDuAthFDimqZKbTtFO4FtNT1XqsdklGjon+rI0jQjKeNj1fBdlSLarYKhxD1possvKaM5JRbhdw9r8V1CqrYnGKT/RaiPEIxwjmGSW3UHk2J7S4DsWOel+k1Q1H1HTRRefaqam0xChqKW3F4HSRfnGnhqujhu01HUfNTxkn3ScjvyusVnlinHlF8ckZcMy1uNMi+cjnHaIZHj8zAR8VzJtuKRv+vJ6hDID/iAUlSyhOPdEtPsyFTbyIAcraeqc7jYsa246/aJt4LnYtvAqWsLo6dkQuBd7i92vPK2w8yvm8CPLiFO768Jb+Vzj+6j+0I/q7/D+ILq4qcUlzX9z1dJ+HQzaLLqJSdxUqW1bK/uXFTR5W+0599czrXPbpYDuASqqGxsdI82axpce5ouV5oDeKM9bG/whR7eC5zoIoGuyelTsgLvqh5ve3MacOpcxj1So8qUumNkt3IYe5tC6pkFpKyV0x7rlrQOzQkfeViLXw+jZDEyKMZWRtDGjqDQAPgFsL1jzAqCp5qnD6ispjRVU731T5YjHGSx7ZLZTm7gOAPPqV+ouZwUlTOoycXaKn2f3f1NbKypxfK2NhzRUbTdo7Zjwdy0B152F2m12i2g0C+opSSVIhtt2wiIpICIiAIiIAiIgCIiAIiIAiIgCIiA+EXUO232Jw+emqJHUsXStie5r2tyOzNYS0kttfUcDdTJaGPkClqCeHQvv+RyAqfYSTNQU/OzLeRIHwXeUc3dj/N8Hcf4ipGvJyep/c9OHpRXO8KQOrqZo4sic4/iJA/RR7aD/AEd/h/E1dLH3E4pU5+IawMv9XK0m3Zdc3FmGUsp2aySuAA6hfiexGv4sF4r/AGfS6Lpx/hGaTfq6/wCtdKX7Fv4aPkY/uN/hCje8t+SlZKOMU8bx4EqVMYAABwAsPDRRreXFmw6b7OR3/EaP0KnG/nX3PmMi+R/YvBFqYTNngif9aNrvNoK216p5wREQBERAEREAREQBERAEREAREQBERAF8JtxX1VpvjxOV3o2HQuMZrHHpXA2IiZbM38V/HKRzUN0rJSvY6mL71sLgeYxK6d44iBhktb7Q9U+BXnDd7OFSuyumdA48pmOj83atHiVwsLwmCmYGQxtYB1AXPK7jxce0rzWQU0xMMrI5HWvle0EkfWbca8eI4LL8XvwafhtuS1KedkjQ9jmva4Xa5pDmkHgQRoQofvdxo02GyhnztRanjHMmXR1vwZvgoDFRVeFOM+GPc+K95KR5LmOHMx9Tvj38D9xbaaPGq6iMOboKaMzyNdylccoa7kS0tBB6ibcVcssXFyRS8UlLpZ2sDoBT08UI+jYGk9Zt6x87reRF5jduz0EqOFtFspT1ha6TMyRosJGHK63UdCD5Js/snTUZL4w58h0MjzmdbqHIeAXdRT1yqrFILkbXQ56Kpba/yTiO8C4+IXXWKrhzsez6zS3zBCiLp2GrVEs3dVPSYZROvc9AwE9rWhp+IK+7Q7bYfQkipqY2PHuC75NetjLuHiFS2x20lfU0EOH0hNNHEHCep1z2fI57WREcDld39o5yLDtm6KjaZC1pcNXTTWc+54uzO9kns616WTPGG3cwQwuW/Ykjd8uGX19Ja365hdk79Df4KZ4HjlNWR9LTSsmZwJadWm17OHFptyKgbMrmjTQ8iLfAjRRioAwqtp62n+TilkbDUxN0jc15Nn5RoCNT3gdZvxj1ClKmjueBxVpl6IiLSZwiIgCIiAIiIAiIgCIiAIiIAqo3kjJjOHvPCSGSMd7bk/xBWuq6324e40kNXGLvop2ynrLL2cPPKe4FczVxaOoummY1o4xhbKhmVxLXNOaN7dHRu5Oaf25rZpahsjGvYbte0OaesOFwsq8ndM9LkjGB7Qua99NW2ZPE0uD+DZmD6RvIGwuR39RA1t3FPmjmqyLOqpXOA6mtc4AeZdrzWDenSMfDEAPl3SiOIjQ+t7QP2bfGyl+HUbYYo4m+zG0NHgLXVsmui13/AMFaT6qfY2ERFSWhERAECIgILspiMdHFXCY5WwVDiBzs/wBhrRzJyldTAaSWqcKurGXnTwcogeEjhzkIPPh2cBwRgbZcambIT0YDagM5PIa1tyOFg4n/APEqxFfkaXHLKYJvnsFE95jc1I2Ie1NNHG3vJJ/ZSxR8QemYzR0w1ZTA1cv4TZg/Nl8HKMEbmiczqDLoaNF9RF6Z54REQBERAEREAREQBERAERaONYtDSQvnneGRxi7ifgAOZJ0A5lAby18Qo2TRSRSDMyRpY4dYcCCPIqpKja7FcS9aly4dSH2XubmqJB9YDUNB7LdhK0JNjBLrU1lbUE8Q6U5T4a/qqZZ4R2stjhnLc9bJF9NJPhsxvJSuPRk/SRON2uHmO64HJSdcLBNkqSkk6SFhD7Fty5ztDa+h7l1MRr44I3SSuDGNHE8+oDrJ6lgyNSlcTZBOMakRio/rOLsbxjoo85/8R/C/gQfwlTBVZspNiUvTvpYmRmokMjp5b2t7rGC2trnkR3KRjYuaTWpr6mQ9UZ6NvgNR8FZkgk6b4OYSb3SJgih3/QFjdYqysY7r6QEeQaP1WGTEq/DiDVkVdKTYzNFpI+ovHP49/JV9CfpZ11tcom6LHTTtkY17CHNcLtI4EFRXFNpZ5pnU2HMbI9vzkzvmo+zTieX7HlzGLbOnJIlyKHN2Nnk1qa+oe7mIzkaO4f8AJfTsQ9msNfVsd9p+YeIFl10x+r9iOqXg9Yueixekk5TRPiP4fWH6hS5VptFQ4pGYXy5KtlPKJQ+NtpbAgkOaLaacge9TfAcfgrGZoXXI9ph0ezsc39+C6yR+VPk5hLdo3MRrWQRPlkNmsaXHw5DtPBbe5nCHCCWvnFp653SAfViHzbR2Hj3ZepaWJ4fHUROilbmY7iL24EEajhqFHm7v6RusTqiA9ccpB+IK7wZIQuznNjlPgvRFSkFLitJ61HXvmA+iqvlGu7M3EeFu9TfYTb1tc51PPGaWtjF3xHg4fXjPMdnbzGq2wyRnwzJKEo8k0REXZwEREAREQBERAEREAVTb1ZvS8Ro8POsLGmqmbydYuaxp8j4OVsqGbV7uKavqBUvmqYJQwRkwyNZcAki92nr5KJJtUiYtJ2yHU+KHpKwn5umytA4C7YzI7+IDwC3MAndJTQSP1e+Nrnd7mgn9VtHcrS+t/XMQs/2vlWetpb1vk9dNNV6ZuapwABXYiANABMwAdgGRZXpfc0rUex4rqpkMbpJDlYwZnHqAUJwugdiTvTa0ZaZtzBCfZyjjI/rGnj3LzvH2Pgop6Sn9MqnNqHEymomb0bWMLewAEm+p6gujtzWN9FZBA5t6l7IG5CCA1xsQLcraeKreP8t0uX38I7U+tX2R148ZYKdkwbZsjg2JvAuD3ZY9LaXHrdgXWURxloFbh1K3Rkd5LDkI2FrNOrQhS5USSVe5dF2F4mia9pa4BzXCxB1BB4gr2tWrxKCIXklijH2ntb+p1XK9iWVw/FX4dHWUTSS4OHovG9ptDbuBv33U72XwZtJTsiaBmteR3NziPWJ/QdgVa7Y4nTS4pTyska+JvR9I4XIGWUl3f6tlaNFjVNN81PE89Qe2/i29wtGVPpW3O7KcbXU/bg30QIsxeasdc0yvi99jQ+3WHXAI8WkHw61E8RwjpwK7D/kappOdosBIWmz4njhmuLX5+RG5jkvRYnRP5Sskhd8HN/xEeS84PJ6PiVVTnRk7RUs5C59WTzN/JXRVK14/6VSd7PydXZfHW1kAkAyvByyM5scOI7uYXXsq/mwKCXGo4fSJYWVgJd6PI1rmyNaSMwsdDa+o4uKn39DsH+34j/fN/wDorVpupdSZW8/Ts0cilrnvqKyAn5sMdGeYEkWo8HtJ/Eo7i1a70WixWMWnpyx7iNMzScsjO4m/gXdamw3L0wcXCtxDMRYnpWXIHAE5NQjdydHkDDV15Z9TpY8nG9svR2srY4HF2n4K5ZupU0WVTzB7Gvbq1wDh3EXCyLDR0zYo2Rs0bG0MaOOjQANeegWZaTOEREAREQBERAEREAREQBERAcrHdnKStDRVQRzZb5cw1be18p4jgPJQ6r3LYU43jbPARw6OV2h6/XzKxkQFWf0Kwh+dldWteBYOztzAfVDgAbdiy/0RHnimIH/ef81ZyKOlE2ys49zNMT8rWV0vfKB/KV08P3SYREb+jmV3XI97797b5fgpyimiLOXTbOUccZiZS07Y3e0wRMyu+8Let4rgYnuswifjSMjPXEXR/BpA+CmaICs5NzVKD8jV10PdKD/KFhfuklHsYtWj7xLv5grSRR0rwTbKok3MmQtM2J1chYczTzaetpLjY9oWzHuUoi7NPU1k7rWu6RoNuq+W9vFWciUhbIvs9u9w2ieJKenaJG8Huc57hcWJBcTbQ8lKERSQEREAREQBERAEREAREQBERAEREAREQBERAEREAREQBERAEREAREQBERAEREAREQBERAERE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http://4.bp.blogspot.com/-cZpH1qHoLpo/VBCIqnbuLnI/AAAAAAAAHWw/dLKgufd76lA/s1600/dog%2Bcartoon%2B1.gif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40286" y1="31429" x2="40286" y2="31429"/>
                        <a14:foregroundMark x1="43714" y1="26286" x2="45714" y2="33429"/>
                        <a14:foregroundMark x1="45714" y1="33429" x2="45714" y2="33429"/>
                        <a14:foregroundMark x1="44000" y1="33429" x2="44000" y2="33429"/>
                        <a14:foregroundMark x1="44000" y1="33429" x2="44000" y2="33429"/>
                        <a14:foregroundMark x1="44000" y1="33429" x2="42286" y2="33429"/>
                        <a14:foregroundMark x1="39143" y1="33429" x2="39143" y2="33429"/>
                        <a14:foregroundMark x1="61143" y1="33429" x2="61143" y2="33429"/>
                        <a14:foregroundMark x1="61143" y1="33429" x2="61143" y2="33429"/>
                        <a14:foregroundMark x1="61143" y1="33429" x2="61143" y2="33429"/>
                        <a14:foregroundMark x1="54000" y1="28000" x2="54000" y2="28000"/>
                        <a14:foregroundMark x1="55143" y1="34286" x2="55143" y2="34286"/>
                        <a14:foregroundMark x1="55143" y1="34286" x2="55143" y2="34286"/>
                        <a14:foregroundMark x1="61143" y1="29714" x2="61143" y2="29714"/>
                        <a14:foregroundMark x1="58286" y1="26857" x2="58286" y2="26857"/>
                        <a14:foregroundMark x1="48286" y1="30857" x2="48286" y2="30857"/>
                        <a14:foregroundMark x1="53143" y1="32571" x2="54571" y2="34286"/>
                        <a14:foregroundMark x1="61429" y1="34286" x2="61429" y2="3428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44196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427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Claim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en-US" dirty="0" smtClean="0"/>
              <a:t>Dogs offer companionship to their owners, especially the elderly.</a:t>
            </a:r>
            <a:endParaRPr lang="en-US" dirty="0"/>
          </a:p>
        </p:txBody>
      </p:sp>
      <p:sp>
        <p:nvSpPr>
          <p:cNvPr id="4" name="AutoShape 2" descr="data:image/jpeg;base64,/9j/4AAQSkZJRgABAQAAAQABAAD/2wCEAAkGBxQTEhUUEhIWFRUXFB8bGBcXGRcYHBkYHxUaGR4cHx4eHyghIB4lHRoYITIkKSkrMS4uHB81ODMsNygtLisBCgoKDg0OGxAQGzQkICQvLDQsLCwsLC8sLiwvLCwsMC00NCwvLCw1Ly8uLCwsLywsLCwsLCwsLCwsLywsLywtLP/AABEIAMgA/AMBIgACEQEDEQH/xAAcAAEAAgMBAQEAAAAAAAAAAAAABQYDBAcCAQj/xABGEAACAQMCBAMGAgcEBwkBAAABAgMABBESIQUGEzEiQVEUIzJCYXEHUjNicoGRobEVQ3OCJDRTksHC0SVEZJOissPT4Rb/xAAaAQEAAwEBAQAAAAAAAAAAAAAAAgMEBQEG/8QAMxEAAgEDAgMGBAYCAwAAAAAAAAECAxEhBDESQVEFE2FxofAiMoHRFJGxweHxI1IVQlP/2gAMAwEAAhEDEQA/AO40pSgFKUoBSlKAUpSgFKUoBSlKAUpSgFKUoBSlfGONzsKA+1o8S4tHCUVyxd86ERWdiBjJwoOFGRljgAlRnJGYHi34gWsKPJiaRFjZhIkMpichSQqzadB1dgwOn61h4TFM0stxcrEHkWNU6bM4ESqWAyyqfjdz2qUY3ZCc1FE6nMMBjkk1MOm2l0ZGVwxOFUIRqJYkBcA6sjGai9VxP4ppGhU5xBEQpCnGOpKuWL+fu2VRkjL4DFNwuNp0nIOtFKjfY5zgkeZUNIFPl1H/ADVu1YoJFEqrawRp4a8eGtp5VkXylllmSQflcSMxwfzKQw23IGDY+E3wnhimClepGraTjK5AJU48wdj9RULxK+WCNpHyQvZR3dicKijzZmIUDzJFS3AbNobeKOQguqDWR2L4y2PpqJxUZpFlFt3ub9KUqsuFKUoBSlKAUpSgFKUoBSlKAUpSgFKUoBSlKAUpSgFKUoBSlKAVB842ryW2lE6iiRDLEO8kQcF0Hrtvp7MAVOzVOVXOZOYJIkm9liMrQjMrBWk0HAYII1IMkhDKdOpQqnUWGwYDV4fx62nOmK4jZyD7vUBIMdw0Zw6keYIBHnUiBgbbCqldTyzOxnlZJ4ZhHELdFRmka3SXOmTXqYxyYZWJRArE/DrrQsoZQvtkc5Ec5ET3MUy3Oo9Ro0Z45IUVNLsVBiyo1bgr4hNVl0KnpXyZfKVUbHjPsVvKtwt1K8JlkZyjuHTW0gYS6RGPAR4cjGCMbVbEbIGRg4BIznH/AF+9WRkpbGecJQdmiC5x4D7VDmMH2iPJt26skQjlOAH8GxK99wfMbZJrxy9+IMsqyRyWM0lxDK0Uvs3TaLUuNw8joN8nw5JGDnG1WKtO4uILWMs7RQR6iSSVjXUxLH0Gpjk+pOa8lFMlCo4qxMcE4xHdRl49Q0sUdHGl43GMow8juD6EEEEgg1IVTeRJHmnu7sIyW83SSHUCpk6YcNLpO4DagoJ3IQfSrlVTNSd0KUpXh6KUpQClKUApSlAKUpQClKUApSlAKUpQClKUAry7gAkkAAZJOwA9a9VCc6FvYpwkLzsyFekgBLg/Eu57Fcg/fYE7ECvcM4xfyl2jaOOAsWgaeJpJHR2YrqCyx6ANsAjOkpk6g1SScyTQ/wCtQh4x3mtg7Y9S0Jy4X9hpD6gDesdhdrNGkqMGV1DAqcggjOxwP6D7Ctis3eyube4hY3DzbY7ZvrYZXUAZowSuM5xqzjGT+41W+Bc1M1nCttbu9w8YaR5I5IYFkca3kLOAXUszMAmonIzpzkepeXbdmkLRIyy7yRlUKM+R7zBGQ/lkEZ2J3ANb1jAY0VGcyacgM3crk6cnzIXALeeM+dSdboQjp85ZrcmcLWO9umaR5JDHG5LsT4pGk6jKvZFbpIuB2EYHlW/zx04uHTW8UYDSwvDBDGFXLtGwAVdgAoyx9ApNR/gmmfGuOW3OkSI2lsPGjkAg7qcjKsMZUHGwNZ7bh6I7SeJpG7ySMzvjOdILE6VzvpGB9KKrZeIdC8vAjL7jkgaONLSTXM/TRpjEsedLOdWl2fARHONO+MZGa3eVOA+yRup6RZpGYtGhQaSdQQKSdKpkqqgkAAeZNfOYLYPFnq9FkcPHLgHRIDhTg/FnJQr8wcjzrzwS+upZWWZFjREVshHHWLlwMB9006CSpyfGucY8Vumt9TNruK6zgnqr3OMdzJE0MFrHMsiFWd3TwZBBIjYAOcHI8a79yKsNK1HPTseeXePRy4gKTQyon6O4XS7KuF1qwJSQbjJRjjIzjNT1U3j6Ze00nEvtsZjx3wMmYfY24mB+n1xVyqmSszZCXErilKVEmKUpQClKUApSlAKUpQClKUApSlAKUpQClKUApSlAVXiXAZYnaWzCsrsWktmOkM53LxP2Rz3KkaWO+UJZjFtzHAgPtBe1YHBW4Uxb/Rj4G+6swq/UquVNMthWlHBze850tETWshlGdI6Ssy6iQoBk2jXJIGWYCtm0tLplLyzmJ336SLHIsQwMKrFcsw82OQSTgAYq2cx3MKW8ntClo3AjKAai5kYRhAO2WZgN9t98CqlwXlmym1Rx3F6jCNRLC87rJlQVSQ/N9AY26baezYqLpdCxV3u0blnaJbRuQXbu8jnLySNpGWIUZLYAAVR2ACgAAVmsr2OVdcTh1yRkeRHdSO4YeYO4qg/izHJwsW1zDf3DztKQySupR0Cb+6UKgA8IOAPiz33q8Wdr7xp/hMsUYZPRl1nJ9Wwyr27IO+2K5w4dy6nUUtgF1XaBjtHCXVdsFy2jV65Vcgf4h+mJioPikLq8dxEpd4gysgIBkhcrrUZIGsFEcZ7lNO2rI2oOP2zIXFxGFX49bBChHcOrYKMPMMARWvTyXBY5uthJVLvYkqh+EcSuLpWaG00ASvHrmlQL7uVo2ICB2Jyp2IA2+LGCfCQXN7IHtbk29sqkF+kGM7Me8evGFQAaZMEMXOAQM1a+E8Njt4UhiBCINsnJJJJLE+bMxLE+ZJNWSn0KqdLnI0+FcD6cnWmk60+nSG06ERTglY0ydIJAJJLMcDLEBQJilKqL0rClKUPRSlKAUpSgFKUoBSlKAUpSgFKUoBSlKAUpSgFKUoBUBz5xGW34fcTQbSImQcA6RqAZ8HY6VLNvt4d6n61OJ8OjnTpyglCfEoZlDD8raSNSHsVOxGxBFAU6Xl+2kUh06vcF3ZpGJ7atTEnWPI9we2K3L7h8cuOouSu6sCyuhIwSrqQykjbIIrU/si4tZulaxF7NFDaSFDrq1DpwsXUMFIDHVuBsC2QEzHi8YHiWZN8YeCde33Tf7jIrLKMkzdCcGiBH4eWpuFuZXuJ3UgqJ5TIAQcjuNRGd8EkfSrbUR/bhbaC0u5j5YgeJT/nm0L/M1i4pwfiM9tKWWOHw5Fujl5JgCC0bSjSsetQV8Gd2HiAG/vDKW47ynDYy3nFtVu0kHdpBDEzDwtI8qwq433TWwOdsgEjYg1ZOHcq2cOkpbRF1GOqyI0rb5JaQjUWLZYknckmqxf3ERgtpUAMIuLZ12wFQzxgHHlpBB+mKvpmUMFLDURkLkZI9cd6spLBTqG7pHulKVaZxSlKAUpSgFKUoBSlKAUpSgFKUoBSlKAUrXv7xIYnlkOlI0LsfRVBJP8BVG0TXGHvJpFL7i3jkaJIxj4PAQ0pGcMWJBPZVG1ZtVq6eninPnskWU6Uqjsi93F0kYzI6oPVmCj+dVvivMhlXp2Dhi3e5wGijX1Q9pZPQDKjux2CtVM8Jic5axWQHcs0OsH6knUDW9NzNb6SYJFuXA2jtyJWJ7AeDIUZ+Y4Arl1u1aklalBrxZqhpYp/FIkuUbTp3coV5GAt1MrSSO5Z2kbSx1HGoBH7YwCowBitm552UBpY4S9qh8c+oLlB8Uka4OuNRk6iVyFJXUMZrPB+H3EsTC7xEsrmSaFCCZWIC6ZHG3TVFRBGvcL4mbUVqS45F1IxbDvct0APRGU9Qj9mJZG/ygUjr5Q4KNN8Ur5e+7z/YdBPinLC5I6BSlVni3N6wzSKEDxQKGuZA+8QbV8KBTr0hSzDKkD4dbZWu63YxJN7FmrnPMnNPtMcnRX/RYQssrFirTwrKxYxFD+jxE/f4+2ADqO5Yc0STw3BbS5kt5ZLeOJWD5TWrQ4JyZF936HUz+EYqsScPbwrJFPHZnqBXWGbXIjKnVgaLpM0aPKGcMwViNlA+Iwk3bBOEVfJ0DlS+YA2sxLSQoNMhJPVhyVViT3kGNL/XDdnFWGqLwrjEXWt7pxphmgKJI2B02kdGAfBIUSaVGSdmVVO7AVeq9g7o8qR4ZWQrX4hfRwRtLNIscajLOxAAH3NaHMfMMVmgMmWdziKJMF5G9APIDuWOAo7muZ8a4jJLLHNeDUNR0qpHRtvJdiQXkJIUPjJOdIXODNIso0JVdtupiuLqa5Sa3QdG0d5MM4BnkhkkZgFQjES+JlBYFsAbKai5Ixqc2+mSY4aKdHZ5lkA/SSzsTtkkBctlcjBGQNydVnkKokiq6MJnKSR5GFXQNYG7DuyjOEG42rds7+OXPTJYL8wVtB8sK2NLYx8pOKshSRsm4QXDHPjuXrkrmhrkdG5UR3SIGYKcpIuwMiH01bFTupI7ggm01x26tdZRld45I21RyRnS6HGDg9iCNipBBHcVN8M5zu4Ti6RbmMf3kKlJQPUx5Kv/AJSD6Ke1JU2tjBKm1sdHpWCyu0mjWWJw6OoZWXcEHzrPVRWKUpQClKUApSlAKVzPjX4mzLxT+z7OyFyynDe8CFjo1tpJ8ICjzY7kGrvy7x+K8jLxagVYpJG40vFIpwyOvkwNAStKUoBUJxvjpikEEMYlmMZkbU2hIogca3YBjuQQqhSWIPYAkTdV7gv+v3+oDXmALvuYejldvTqm4/n6UBzrg11JxhpC1uJWddSSzACKCEs8Q0xsHxJmNztq1+bqAFXU4Nb2dwTAYoZYxMI+ukTIZJI16vTYSM8mCqkhtZ1BHBC7auqcpgMtxL5yXcw+whkNsoHoMQg4+p9TUfzbbxK1rGkaKz3ZlbSFU+G3l1SHA3OTGhP64rBqtPDu5zu75d7vdIvpVHxJcjHDEqKFRQqgYCqAAB6ADavdRlrxOSWZ44bZ3CKTqZkTWA2g9MMdxq820g9wSME7+ic9rSXV6FoQB926hH8M/avmlo68kpKLd/fu50u+prFxcTKis7sFVQSzMcAAdyT6VtcscNd5Pa5lZPAVgiYYZEJBZ3Hk74XwndVAGxZxXvhnLbF1lvGV2UhkhTPSjYdmJIBlcHcMQANiFDDVWHnPjUgKWlpvcTHTkHToUgnv3BIDHI3VVZtyFVu72f2f3H+Sp83JdP5OfqtUmrLb9TV5n5pmZ2tOGjXcbgyadSxtuPPw+E/EzeFSCuHfKVGcncP0wESu0sxLJcF/i6gZmdW9QJHkKnAyjr32JufLnAo7SIRxgFttb4ALsBjP0A7BfIYFYeLcuxSO0wklgkK+KSFgNQA2LKwaNiAMAspIG2cV05RckUUJODvL+jnvD49NjcHILxxiRZG20zJD0xJnyPulYkeRPkTnroNcy5J4XPJbO8cuHQRoY5FUpIRbRSHLAalLGRlzuBgHSdwZPhHEDbDVErm2B0y22MyWzDv01Gdl2zEMgjDR+SvCm+FZ5kaC46MeHkvTkb/GOBPGzyW0YlikJM1qdIyTnU8Wrw6mPxI2FYktlTq1wCcz+wwmSJzNbqwQ2smpZ4XYgLGmoaxuf0Ug2ByrBVCno1tOsiK8bB0ZQyspBDKRkEEbEEVy/n6VZeIZEQkNlB8oXW00u4XJ8ljAIBPeTPlVvDm6L6KdRqD/AKIi6u3ZpJ5p4zdEoJBjWIkZxpgRQcqDnAJ+JiWP00kvS5BIkmkDaumhURxEdlZx4Cy5GcsxyCQMYFRd7d9a8IFu1xb6NUgRQdDpqBd1XdwANg3f5Qds2+EqVXRjTgadOMacbYxtjFaaaTNdSp/0hhL1IuWwnmBWaURowwY4dyR5hpGGd/1VX71IWNmkSBIxhQABkltgMDckntWetOe/8XTjHUk8wDhU22Lt8v0G7HyGMkXYRRsblKwWkDLku5djjJ7KMeSrnCjf6k7ZJxWeh6a6wyAMiXVxHGXLCOJ+kFZviIKgNu2WIJIyScb1M8H5sntcC6c3FuPilIUSxD8zaQFkQDckAMACfH2EdQjPftUXTiyDgmdZVgRkHIPY19qD5JkzY2+5OmPRk7nwEx7nzPh71OVkMwpUJzXzCtnEraOpI7aY49QQE4ySzEEKoAJJwfIAEkCub3/N15I7PLI1uiHLQRkYEJOBKJhgvp3Y9hgHw9ifVFslGDk7HY6VSuT+c+q0dtOjCYZjMmUIkkRC2SBgqXRWkG2MA9tgbrXglFxdmcI/Fbku9tr48U4frILB26eS8TgYY6d9SMNz3G7AjHeH/DS9u73iFxcu8iJIuZmhZoVLjAQeAgEgZ2OfMnvv+j655JC9vxK5jYe6usTwt+uEWOZM+vhR8ehPfesevnOGnlKG/vJZQinUSZuMlx8t/cKPTFs/83hY/wA6zLc3Y/73n9qKPP8AIAfyr3UekM/tDMZAYCmAmACG8OPlyfnOdeN1GnbUfm4a7Uf+n5nRdCn/AKmaZ71u1+yfswwf8ymtM8IkaXrSX1y0hj6ZIMMWUDagpMUSHZiSDnIycEZOc/E7VbhGjErIQRkxsAynGRnv5Hz+h9K3lGBj+tJa7UNfOwqFO/ylfseKT2DyRdRFt2ZniacSOoLnW+ZtWQ3ULsRITq1Aq3dRK2fvGM7yrNI6ga02QKN9Ma6m0rnc7kk4yTgYy31x042fw4UZOpggCjuSx2GBk/urV4LxdbmPWqSpsDiRGTZhkEE7MMehP1xSrq69Wlwtuy397/mxGlCE7rcl+SU6huLk92laFR+WOB3j/iZOq2fMFAfhq0Vy2w51t7G4nQOZoZcy4hw/TnGFdc5C4cANjVswfPxCt5fxcts+K2uAvr7okfUjqdh9Ca+m0s4KjC2MbGV6LU1G5Rg2uqTLbzLxoW0QIAaRzpjU9i2Mlm9EUAsx9BgZJAMNyDwYgNeSlmlmzoL/ABCIkHUR5NIQHIwNKiNMARgVE2if2nd6nUmDQGZWBwLfPu4iCdmmYGRxj4FCN8tdGq+L4nflyOXTfeS4+S2/d/svDzFRXNdz07K6k/JbSt/uxMf+FStavFbITwSwt8MsTIfsylT/AFqZeQnIiYimH/iCP4Rxj+gFbPHeDM561uQs4G4OyTKPkf0P5XAyp9VLKYX8OLvPXVgVeTpzlT5MYlhdfurQ7j9YetXaq6eYJMp0kmqUGuSXpgonC794Sz20bPGXImtCVR4pTuWXUdKtkgumdLBtanJPUh76wHWmuL2dYBPIG6MTnJxCkQXqYDscRhsRqpzncirlzHy/JM4ktphBIUMcjFdWUI8LYyPeRtuudvEwPfbnPM3A+hfTxROya4RLGWLMZFMYhZHkbVIdDqX2OQZQcds+qMtrnSoOMp4w2SsPHAsQWxtlRMZQuOkhyMhgi+I5PfVoPnVM5P48WS4W5CQtDKSR8KoHZjpGSdgwYAZ7aQKm7HiiOIgg3eMOVUqwjXTtqI27+EY7nOBgEj2vCYRM0/THVbGWO+4GAQDsDjbI3rVClGGYnjbeTwGkm7aoovUjEj/YH9GPqfF9F71t21usahUUKB5fU9yT3JPck7nzrLSrj0UpSvQK+ivlBQF5/D4f9nWx/PHr/wB9jJ/zVYa55+FvNERiWxkfTLG0iwBxp6sCyME0HsxVRpx3wudxvVj5vuS0ZtY2xJOjAtjPSixpd+4330r+sc4IVqwyxuZLNuxz38T+OQ3U0axHUtsxzICuhnJVtIyCrAGLv6q26BWcafLkbCDDAZEkmAAAMdV9gOwXOcAEjGNz3qK5j5TeES+yOGtINBm6pXwt4MQK5zqZwIiQwwB0hnG1SvLkWmNxrVjr3VWVxHhFUJ4QADhQcAADOwxVlB3dy2F0+F/x/fotvF7PJHEoLdra5uVJ/wBGWISKrP0ZPmVlXJGxZckeDQwONRz2NHBAIIIIyCNwR61xC5tdU7ormMubc5UDOtp2i1bggsylV3B+Fa7XZ2yxRpGnwogVc77KAB/IVGSsyeos2pdV+mP2M1aHGeFJcx6JMgg6kddnjcA4dT5EZI3yCCQQQSDv0qDSaszMUq4huIAetGZVH99ApbI2+KIZkDd9kDjbORnFa0PHLZyVW4i1DupdQw+6k5H7xV+rFcWyOMOiuPRgD/WuTW7Hozd4Nx9V7+prhrJrfJQ7eG2ikeVXUNJjUTJt3J2BOBkkk471hn5mgGREXuXHyWyNO2fTwAqD+0RV7i4TApysESn1CID/AErLcRHpssZCMVIU4yFYg4OPPB3xUF2NFu85t+/qevWO3wqxwH8QOJ3kpENzAbODIYLJuZiPENTA6MdvACSCN+wxA208kg6QeSVQNokkmmAHkBGMgD0GK6bxjgvVijg4hHfOsbaygE10juqldYljR30nU2FJQ7/CMbJ+bII1Kq0duqYHv/dsAB2W3yJScDABCeoyO/k6qopQpUnjqrZ9bnS0utjTjmMXLq8+j2+lin23J946s2hIQFJHVYZOFyPCucDOAdRXG5waf2OkvSksQ1zF14o5DcMkSu0uNIVFQuY1YgO2TnS4AIBaoXnv8RZLzNvaBkhY6Sfnl+mB2U/l7nz9Kt34b8JfhfSuL2NXRxgswy9j8RVhnOFbqOHxjTnPbVWnTylFL8RZOWyKNZ2jqNRdRk7Wd7YVn5HjgPErjhfEz7YQplYC5OcoyNkRzKdvAjbAn4VDggEbd1qt838qQ8RiXLBZFBMUygNgHGxHzIdsjPoQQd60+QuW7uz1JPdCSEKFjiGpguD3DMMqMbBBkD91b4rhxyMdWVKpTjKNoySSaSw7YTVsbbp22ui4UpSpmQ59x6B7G9W4jTKO7FQNIyz460G+AC5VZkJO8isCVGM3bhnEY7iMSwuHQ+e4II2KsDurA7FSAQdjWW8tUlRo5FDowwyncEVRrrli7tpGltHd8+aNGspAxhZFkxFMAMgOxRwu2ScsYZi8bFFpU22ldPlzT+3vJf65v+JOie8t4Su8EbTM4JVh1CY0QMCCAdEjEeqJ9avfBnmaCI3KqsxQGRV7K+NwPE3b7n7muf8AM4/7QuDjfpxD7rhyP5lqupq8jVTzJEZa2qRjEaBQTk4Hc+p9T9TWalK1GkUpSvQKUpQCvhONzsB51rXl+kZVd3kf4IkGqRz6Ko3P37DzIqwcE5IknIk4iAkYIK2iNq1f47DZt/7tfD6lu1QlNRISmkc+s+IvfX0UVpCssFtKssjsdCkocqA4U6QWGBgZbfsoJrpVzcPGGlZVa6uHVEQEldZyI4wcZ6cY1MzADYSvgZIqRm5OWEu9gy25dtTw6QYHbAGdIwyMQAMoQPMq1Y+WLCaS49quYWh0QKkUTsjaJGLGdhpJyNo0DHBIV8ABsthqcU5Z2IxnFLi5mvzfw5LfhggVsuZo9JYA9WfrrMzuuwIJV5GAxsGx2FVWzgZdWtlLMfkTpqAFCgKuWIGB5k7k/YW78S8G2imGGSC6VnI30rpkgYn6KZPF6AN6VVpJVVSzMAoGSxOwGM5z6YrTRjH5uZCnCLlxtZIm5iLySmMO0hkgjUR/GGjb2jUv1VXL/wCWuycE6vs8PtH6bop1fh/SaBr+Hw/Fntt6VyvkybVf2wYHLtJMQNipaGRYdYO+Okjggb6wnlkHsNVzd2W6l5Uei/kUpSomYVE8ycWNvGpRQ0kkqxxqxIGogsScb4VFd8eenG2c1LVWueYDogmAJFvcdR8DJ6ZhlhZvsvV1n6Ke9V1nJU5OO9nbzJQSclci7q7vZdEcksapq1PJAJIXIAOIwpZyoLFWLB/lxjDZqQ4BzKoh03LuZUd0LGKTLhZGVXOlNOWUKTjY5yNiK1ZLhFQyM6hAuouSAoXGc6u2Meda0V5M41Q2NzKh7OOhGG+oWaVHx6HTg9xkV8/pdfq5ybS4sfT05m+rQpJb2LKOZrXzmA/aDL/MgVy38aora/ez6d9bIIxL1HMisVBEZGwOSfC2B571dEafGWsrhfuYG/8AZK1a11xiOMe+WWIZAzJDMqZPYaymgn99ap6/VJO9Jrxz9mVKhSb+crPIPJEFsizGJzMezTadSjyIQZCE98ZLDOCRuBdSM7GoW4uS7ezWuEGhWeVQumON86emOzO2GwcFVwScnCtMQxhVCjOFAAySTgDG5O5+5rh15znLjm8v9DdTioqyIaOG6sTq4fiSHJLWUraV339w5z0jn5T4NzsKtHCOc7WZhGzmCc/3E46T59Fzs/3QsK06wXlnHKuiWNJFPyuoYfwNb9N2tUprhmuJepRU0kZZjgutK5xHwHpDFrc3NqPJY5NUY+0cgZQP2QK+rdcVXKpfWspHnLblWA+vTcDP7hXVp9q6aSy7ea+1zJLS1F4nRqVQoOJcWx4prH79Cc//ADCvN7xe+RS819aQL+b2cqB/mknIqz/ktN/t6P7Hn4ap0L/XOefYhFeCZtkltlXVg6Q0Ujk5PYZE4xn8p9K1Yr+/u9rO4uZQf70pDb2y/XUYerIM/wCzJB9QKvHK3CJLaHRNdS3UjOWaSQ9iQBpQfKgxsMnud/Ia6Nbi+JJrzx/JXbgZzKDicD/BPE37Lof6GtgTKezL/EV1W5sYpARJEjg9wyq2fvkVwnnn8LIba4MqCT2aRvCq7iNz8hHcjO6gEFhlAQ2jXp77wJqq3side9jG5kQY9WUf8a8Q8Qjce6bq/wCCGmP8Iwxqw/h3xeCTFvNDCs4XwSBEHXXTnIIAy2kE5GzLlgAQ6Jeri/ijIV5Y0PkGZV/kTTvuiDq9DmcXDruQDpWUpB7NIUhUfcOeoP8AcNSVtyJdS49oulgXzS2XU3/myDH8Ix966HSoOpJkHUkyI4By1bWYPQiCs3xyMS8j/tO2WP2zgeWKl6VpvclyViwe4LndVI2x+s2c7Dtg5I2BgQNjrDVpz4sZx6D6+mfL1wfQ1gu3LHpocEjxMPkX6frHcD03O+MHwp05SLxPnxud8EgbtjGWxjCjG2nsMVs28ARcDJPcse7HzJx5/wD4BgACgPogUJo0jTp06e404xjHpiqndfhpw9iCkTQ6W1ARuwTOc/o2yg332UVcKUCdiK4Ty5bWx1QwIr4wZSNUrAkE6pGy7dh3J7D0FStKUApSlAKUpQESvLNmGDi0g1K2pT002fOdQ22bO+e9ZeKcbhtyqyMdb5KxorO5AwCdKgnSCRljgDIyaiObuPTxkwWSI1x0jITJ8CL4ggwCMs7qVG4A0sT2AaA4FHAJJuncCebKiZi4eQFRjDb5Hi1nGwBLAAAYrn6zXR06airy6dPM0UaDqZexdOFcbjnZkUOjoAxV1KnSSQGHkRkEbHI88ZGYz8RIs2Zk/wBhNDMfokc6M5/dGHrByyP9PuM52tYNPpvNdasfwTP2FbvMHMEaM1skRuZmTxRAgIisCAZXOyKfTDMd8KQDVtKsqmnVSpZXWehCUOGpwxIi04fFEWMUaIWxnSoXIBJHb6sx+5PrWzUHy9dMhNpMfexKChyW6kPZWBIBYr8DHGcjPzCpyvkKkWpWbv49TrxaaPlfaUqskKjb/gcEp1MgWXymj8EqnGMhxv2xscgjYgitj20CXpMCpIyjHGHwPEB+svcg+W4zhsbVTTlB3WCOGV2yuLWFenxSaeN1OFm61wkUyjs+qNgEY/NGx79sgipjg17w03MSxWbBpMrFdSw/GwVn0B5Pe50qzAkAHGxO1bVRPMnUWJZoVDSW8qTKpIXVpPjXUe2qMuufrXY0vaaUowcEs5exkq6bDd35HRKVG8B49b3kYktpkkXAzpIJUkZww7q30NSVfRnOFaHH5IVtpmuVDQrExkBGcqFJIA8z6eecVGXHO1mrFRI0mDgmKKWVQc4I1opUkHYgEkVi4hzRw+W2mEsqshiOuFgySMreHSI20uSxIUYHcgDevbDbJx/2pTJLCzaHjwxyzeBXwQxcYORqUOVx4iJBg6wfHB7eXVMwWOW3MRCr0Y0Ly5xjKrhwd8yAlDqyPPGR+HmR3lRAzjZUcwtJGCoCJL1IdW25YhgdyAGxvZJ7rQEDAu7bBUGSxC5OATsNu5ONxvvVlOOW9kXU/ik2lv6vqvPn453bvbvw944OmljPIpuIYwE8jNEFwHAJOSMFWGScrq2DCrdcSsuNKFyfQqAPqST2+2T9K4tYyhLq2M3xNcI82kjMSiRVhTIzgCSVC35h1sbHFdvquVr4PK1Pu5WNJbZ3OZXGP9mmQv2Zju//AKQQdwayT2uoBQxRMYwnhPpjUNwMflwfrWzSvCo8RRBQFUAAdgBgV7pSgFKUoBSlKAUpSgFKUoDn3G70xcRuB0y7vFbiMDALAm42yxAABSVifTtk4FQcduywiUNIRD7kIIyJ4oWmj6wYqxMkiqmzL5DUNZIJtP4g2SaoJpMiInoysCVKFnVoZNQwV0yqFBB2M2e2a0pz7Oixx5aWWQqmsltUhVnLOT5Kqsx+i4A7CuBrb067UU7ya8mly/P0OhQ+KGeRHR8QmtEN2iySqscyIr51mNtLQtIDhjpdMZPiCSEtuGqX4RbLHEoV+pqGppMgmV23aQkdyx3/AIY2ArVu+BmNOpC8r3CYbLSN77BBZCpIjGsAgbAITkY3rX4lxqNbYNG3SR1kRZdIUQSCNz41b4SGUjBHxDB71n1kKqjGm9rt42zm30zb6ltNRUnIy80W8ZRJWkEUsbZgkwWYSEY0BR4nDjwlBkt5bgEZ+B8VMy4liaCdVBeFwysAw2YBgCUODg47gg4IIqb5R4JpVbq4Gq6kTJznEKMMiKMH4QBjUe7NknbSFkuO8DjuQuoskqZMUybPGSN8eRU4GUYFTgZGwxqXZDdG0pfFy6Lw9/TxzvV/HdLBC0rRla4tzpuoWdfKe3RpEP7UYzJGfM7Mo/P5V4Tjtqc4uoDp+L3ieHHfO+37641XS1aTtOP2NsKsJK6Zs3tmsq6Wz3BBU4ZWHZlPkR/1G4JFaPAUvJ3mRHhaOFggnZGy748a6VYAlNgSNI1EjAwQMkVw92RHZHKt8d0BmONc76GPhkk7gAZCndvINduGcPjt4khiXSiDAHc+pJPcsTkknckk11ezuz+NOVZY5J/r73Muor2doPJRLmxmS/jSS4LqlsZGVU6SF2fprgZYnAEmzO2PD96kbm1SQASIHCsGAYZGodjjscdxnscHuBWhxK8U8ZljlwHW0i6APcoXlMpX94TOPJfpWDivEdUjWgt7iSR49SCE6Sw1YzrVwYgDjxOVHfGe1ZtbQf4ru6S2taxZRn/i4pM2+GRE8Wh6IChLaRrggY1ozBYlbH64kYZ7aWxjJzO/iHLp4bdHOPd42zltTBdAxvl86B9WFeuS+AG1h96xe4kwZnLaiSBhUDEDKoNhtvue7Gt3mThHtVu0OvQSyMr41aXSRZFJGRkalGRkZGdx3r6LSUXRpRg3exz6k1OfEc0tnRlBjKlMeErjTjyxjbFebq0SQASIHAORkdj6g9wfqN68w8EuZJ9BsV19Rld2WSJVRWYdTraCHBABCrk+IehIz8W5KuUcDoxTRGPJOlpsPk5U9SVdsaSG04O+dOBnod6jW40724l79PUibd40ciMyXM2NJbIdgo7Kz7KgGQcEgnc4Ykk/bHXJMqqddxMxhR1XMMBwzsATgvpEZZiO5QA6PK4cE4PbRQj23TJPjxQqdSxgltKLGp06sDc7+INg4AxL8H5UhjU9GN4GUaEcu0rLGUXIQuW0d9OR5oCdQ71OeLLYrjVp0laC8un5Gn//ACttC2izi1TDB1SPLKkcgGVlKMxTqZXVqwDqIJ772rh1l0gw1Fi8jOSfVmJx9gMKPoBWS0s0iGEUD19SfUnuTWeoGVtvcUpSh4KUpQClKUApSlAKUpQClKUBjuIFkRkdQ6MpVlYAhlIwQQdiCPKqNxfky4ChLaRZYQwZEmkeOWEj4THOquSB2AdScEgswOKUqupShU+ZbEozcdiHueLXVocXUiKR8t1oiWT6xXEYEZPfwlAfUKMGtjgHDWvpdZRfZ2uFnlPxI5REWKNDgCQ5RHdx4Rp0gtvhSqlple7d0ndIsdZtWOiXFsSdSyMjYx+ZSBk7qdvPuME+uwrWN8ynSXgZs/nMZ+o0+LsMedKVpKTIbtx8QhA/xT/9dYVmic6nSJyOxT3x++yZFKUBuRyuSMR6V89TAH9wXP8AMitilKAiOYOWbW9VRdQrJp+FslXXsfC6kMOw7HfFZOB8AgtAwgj0lyC7MzO7kDA1O5LNgbAE7eVKUtzBJ0pSgNG+sDIwPVdFGPChK5w2dyD9v+OQcV9g4aqq6lnYOuDqbJxgjuMHOD379t9hSlAZLPh8UWelEiZOTpUDP3xWzSlAKUpQClKUApSlAKUpQClKU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TEhUUEhIWFRUXFB8bGBcXGRcYHBkYHxUaGR4cHx4eHyghIB4lHRoYITIkKSkrMS4uHB81ODMsNygtLisBCgoKDg0OGxAQGzQkICQvLDQsLCwsLC8sLiwvLCwsMC00NCwvLCw1Ly8uLCwsLywsLCwsLCwsLCwsLywsLywtLP/AABEIAMgA/AMBIgACEQEDEQH/xAAcAAEAAgMBAQEAAAAAAAAAAAAABQYDBAcCAQj/xABGEAACAQMCBAMGAgcEBwkBAAABAgMABBESIQUGEzEiQVEUIzJCYXEHUjNicoGRobEVQ3OCJDRTksHC0SVEZJOissPT4Rb/xAAaAQEAAwEBAQAAAAAAAAAAAAAAAgMEBQEG/8QAMxEAAgEDAgMGBAYCAwAAAAAAAAECAxEhBDESQVEFE2FxofAiMoHRFJGxweHxI1IVQlP/2gAMAwEAAhEDEQA/AO40pSgFKUoBSlKAUpSgFKUoBSlKAUpSgFKUoBSlfGONzsKA+1o8S4tHCUVyxd86ERWdiBjJwoOFGRljgAlRnJGYHi34gWsKPJiaRFjZhIkMpichSQqzadB1dgwOn61h4TFM0stxcrEHkWNU6bM4ESqWAyyqfjdz2qUY3ZCc1FE6nMMBjkk1MOm2l0ZGVwxOFUIRqJYkBcA6sjGai9VxP4ppGhU5xBEQpCnGOpKuWL+fu2VRkjL4DFNwuNp0nIOtFKjfY5zgkeZUNIFPl1H/ADVu1YoJFEqrawRp4a8eGtp5VkXylllmSQflcSMxwfzKQw23IGDY+E3wnhimClepGraTjK5AJU48wdj9RULxK+WCNpHyQvZR3dicKijzZmIUDzJFS3AbNobeKOQguqDWR2L4y2PpqJxUZpFlFt3ub9KUqsuFKUoBSlKAUpSgFKUoBSlKAUpSgFKUoBSlKAUpSgFKUoBSlKAVB842ryW2lE6iiRDLEO8kQcF0Hrtvp7MAVOzVOVXOZOYJIkm9liMrQjMrBWk0HAYII1IMkhDKdOpQqnUWGwYDV4fx62nOmK4jZyD7vUBIMdw0Zw6keYIBHnUiBgbbCqldTyzOxnlZJ4ZhHELdFRmka3SXOmTXqYxyYZWJRArE/DrrQsoZQvtkc5Ec5ET3MUy3Oo9Ro0Z45IUVNLsVBiyo1bgr4hNVl0KnpXyZfKVUbHjPsVvKtwt1K8JlkZyjuHTW0gYS6RGPAR4cjGCMbVbEbIGRg4BIznH/AF+9WRkpbGecJQdmiC5x4D7VDmMH2iPJt26skQjlOAH8GxK99wfMbZJrxy9+IMsqyRyWM0lxDK0Uvs3TaLUuNw8joN8nw5JGDnG1WKtO4uILWMs7RQR6iSSVjXUxLH0Gpjk+pOa8lFMlCo4qxMcE4xHdRl49Q0sUdHGl43GMow8juD6EEEEgg1IVTeRJHmnu7sIyW83SSHUCpk6YcNLpO4DagoJ3IQfSrlVTNSd0KUpXh6KUpQClKUApSlAKUpQClKUApSlAKUpQClKUAry7gAkkAAZJOwA9a9VCc6FvYpwkLzsyFekgBLg/Eu57Fcg/fYE7ECvcM4xfyl2jaOOAsWgaeJpJHR2YrqCyx6ANsAjOkpk6g1SScyTQ/wCtQh4x3mtg7Y9S0Jy4X9hpD6gDesdhdrNGkqMGV1DAqcggjOxwP6D7Ctis3eyube4hY3DzbY7ZvrYZXUAZowSuM5xqzjGT+41W+Bc1M1nCttbu9w8YaR5I5IYFkca3kLOAXUszMAmonIzpzkepeXbdmkLRIyy7yRlUKM+R7zBGQ/lkEZ2J3ANb1jAY0VGcyacgM3crk6cnzIXALeeM+dSdboQjp85ZrcmcLWO9umaR5JDHG5LsT4pGk6jKvZFbpIuB2EYHlW/zx04uHTW8UYDSwvDBDGFXLtGwAVdgAoyx9ApNR/gmmfGuOW3OkSI2lsPGjkAg7qcjKsMZUHGwNZ7bh6I7SeJpG7ySMzvjOdILE6VzvpGB9KKrZeIdC8vAjL7jkgaONLSTXM/TRpjEsedLOdWl2fARHONO+MZGa3eVOA+yRup6RZpGYtGhQaSdQQKSdKpkqqgkAAeZNfOYLYPFnq9FkcPHLgHRIDhTg/FnJQr8wcjzrzwS+upZWWZFjREVshHHWLlwMB9006CSpyfGucY8Vumt9TNruK6zgnqr3OMdzJE0MFrHMsiFWd3TwZBBIjYAOcHI8a79yKsNK1HPTseeXePRy4gKTQyon6O4XS7KuF1qwJSQbjJRjjIzjNT1U3j6Ze00nEvtsZjx3wMmYfY24mB+n1xVyqmSszZCXErilKVEmKUpQClKUApSlAKUpQClKUApSlAKUpQClKUApSlAVXiXAZYnaWzCsrsWktmOkM53LxP2Rz3KkaWO+UJZjFtzHAgPtBe1YHBW4Uxb/Rj4G+6swq/UquVNMthWlHBze850tETWshlGdI6Ssy6iQoBk2jXJIGWYCtm0tLplLyzmJ336SLHIsQwMKrFcsw82OQSTgAYq2cx3MKW8ntClo3AjKAai5kYRhAO2WZgN9t98CqlwXlmym1Rx3F6jCNRLC87rJlQVSQ/N9AY26baezYqLpdCxV3u0blnaJbRuQXbu8jnLySNpGWIUZLYAAVR2ACgAAVmsr2OVdcTh1yRkeRHdSO4YeYO4qg/izHJwsW1zDf3DztKQySupR0Cb+6UKgA8IOAPiz33q8Wdr7xp/hMsUYZPRl1nJ9Wwyr27IO+2K5w4dy6nUUtgF1XaBjtHCXVdsFy2jV65Vcgf4h+mJioPikLq8dxEpd4gysgIBkhcrrUZIGsFEcZ7lNO2rI2oOP2zIXFxGFX49bBChHcOrYKMPMMARWvTyXBY5uthJVLvYkqh+EcSuLpWaG00ASvHrmlQL7uVo2ICB2Jyp2IA2+LGCfCQXN7IHtbk29sqkF+kGM7Me8evGFQAaZMEMXOAQM1a+E8Njt4UhiBCINsnJJJJLE+bMxLE+ZJNWSn0KqdLnI0+FcD6cnWmk60+nSG06ERTglY0ydIJAJJLMcDLEBQJilKqL0rClKUPRSlKAUpSgFKUoBSlKAUpSgFKUoBSlKAUpSgFKUoBUBz5xGW34fcTQbSImQcA6RqAZ8HY6VLNvt4d6n61OJ8OjnTpyglCfEoZlDD8raSNSHsVOxGxBFAU6Xl+2kUh06vcF3ZpGJ7atTEnWPI9we2K3L7h8cuOouSu6sCyuhIwSrqQykjbIIrU/si4tZulaxF7NFDaSFDrq1DpwsXUMFIDHVuBsC2QEzHi8YHiWZN8YeCde33Tf7jIrLKMkzdCcGiBH4eWpuFuZXuJ3UgqJ5TIAQcjuNRGd8EkfSrbUR/bhbaC0u5j5YgeJT/nm0L/M1i4pwfiM9tKWWOHw5Fujl5JgCC0bSjSsetQV8Gd2HiAG/vDKW47ynDYy3nFtVu0kHdpBDEzDwtI8qwq433TWwOdsgEjYg1ZOHcq2cOkpbRF1GOqyI0rb5JaQjUWLZYknckmqxf3ERgtpUAMIuLZ12wFQzxgHHlpBB+mKvpmUMFLDURkLkZI9cd6spLBTqG7pHulKVaZxSlKAUpSgFKUoBSlKAUpSgFKUoBSlKAUrXv7xIYnlkOlI0LsfRVBJP8BVG0TXGHvJpFL7i3jkaJIxj4PAQ0pGcMWJBPZVG1ZtVq6eninPnskWU6Uqjsi93F0kYzI6oPVmCj+dVvivMhlXp2Dhi3e5wGijX1Q9pZPQDKjux2CtVM8Jic5axWQHcs0OsH6knUDW9NzNb6SYJFuXA2jtyJWJ7AeDIUZ+Y4Arl1u1aklalBrxZqhpYp/FIkuUbTp3coV5GAt1MrSSO5Z2kbSx1HGoBH7YwCowBitm552UBpY4S9qh8c+oLlB8Uka4OuNRk6iVyFJXUMZrPB+H3EsTC7xEsrmSaFCCZWIC6ZHG3TVFRBGvcL4mbUVqS45F1IxbDvct0APRGU9Qj9mJZG/ygUjr5Q4KNN8Ur5e+7z/YdBPinLC5I6BSlVni3N6wzSKEDxQKGuZA+8QbV8KBTr0hSzDKkD4dbZWu63YxJN7FmrnPMnNPtMcnRX/RYQssrFirTwrKxYxFD+jxE/f4+2ADqO5Yc0STw3BbS5kt5ZLeOJWD5TWrQ4JyZF936HUz+EYqsScPbwrJFPHZnqBXWGbXIjKnVgaLpM0aPKGcMwViNlA+Iwk3bBOEVfJ0DlS+YA2sxLSQoNMhJPVhyVViT3kGNL/XDdnFWGqLwrjEXWt7pxphmgKJI2B02kdGAfBIUSaVGSdmVVO7AVeq9g7o8qR4ZWQrX4hfRwRtLNIscajLOxAAH3NaHMfMMVmgMmWdziKJMF5G9APIDuWOAo7muZ8a4jJLLHNeDUNR0qpHRtvJdiQXkJIUPjJOdIXODNIso0JVdtupiuLqa5Sa3QdG0d5MM4BnkhkkZgFQjES+JlBYFsAbKai5Ixqc2+mSY4aKdHZ5lkA/SSzsTtkkBctlcjBGQNydVnkKokiq6MJnKSR5GFXQNYG7DuyjOEG42rds7+OXPTJYL8wVtB8sK2NLYx8pOKshSRsm4QXDHPjuXrkrmhrkdG5UR3SIGYKcpIuwMiH01bFTupI7ggm01x26tdZRld45I21RyRnS6HGDg9iCNipBBHcVN8M5zu4Ti6RbmMf3kKlJQPUx5Kv/AJSD6Ke1JU2tjBKm1sdHpWCyu0mjWWJw6OoZWXcEHzrPVRWKUpQClKUApSlAKVzPjX4mzLxT+z7OyFyynDe8CFjo1tpJ8ICjzY7kGrvy7x+K8jLxagVYpJG40vFIpwyOvkwNAStKUoBUJxvjpikEEMYlmMZkbU2hIogca3YBjuQQqhSWIPYAkTdV7gv+v3+oDXmALvuYejldvTqm4/n6UBzrg11JxhpC1uJWddSSzACKCEs8Q0xsHxJmNztq1+bqAFXU4Nb2dwTAYoZYxMI+ukTIZJI16vTYSM8mCqkhtZ1BHBC7auqcpgMtxL5yXcw+whkNsoHoMQg4+p9TUfzbbxK1rGkaKz3ZlbSFU+G3l1SHA3OTGhP64rBqtPDu5zu75d7vdIvpVHxJcjHDEqKFRQqgYCqAAB6ADavdRlrxOSWZ44bZ3CKTqZkTWA2g9MMdxq820g9wSME7+ic9rSXV6FoQB926hH8M/avmlo68kpKLd/fu50u+prFxcTKis7sFVQSzMcAAdyT6VtcscNd5Pa5lZPAVgiYYZEJBZ3Hk74XwndVAGxZxXvhnLbF1lvGV2UhkhTPSjYdmJIBlcHcMQANiFDDVWHnPjUgKWlpvcTHTkHToUgnv3BIDHI3VVZtyFVu72f2f3H+Sp83JdP5OfqtUmrLb9TV5n5pmZ2tOGjXcbgyadSxtuPPw+E/EzeFSCuHfKVGcncP0wESu0sxLJcF/i6gZmdW9QJHkKnAyjr32JufLnAo7SIRxgFttb4ALsBjP0A7BfIYFYeLcuxSO0wklgkK+KSFgNQA2LKwaNiAMAspIG2cV05RckUUJODvL+jnvD49NjcHILxxiRZG20zJD0xJnyPulYkeRPkTnroNcy5J4XPJbO8cuHQRoY5FUpIRbRSHLAalLGRlzuBgHSdwZPhHEDbDVErm2B0y22MyWzDv01Gdl2zEMgjDR+SvCm+FZ5kaC46MeHkvTkb/GOBPGzyW0YlikJM1qdIyTnU8Wrw6mPxI2FYktlTq1wCcz+wwmSJzNbqwQ2smpZ4XYgLGmoaxuf0Ug2ByrBVCno1tOsiK8bB0ZQyspBDKRkEEbEEVy/n6VZeIZEQkNlB8oXW00u4XJ8ljAIBPeTPlVvDm6L6KdRqD/AKIi6u3ZpJ5p4zdEoJBjWIkZxpgRQcqDnAJ+JiWP00kvS5BIkmkDaumhURxEdlZx4Cy5GcsxyCQMYFRd7d9a8IFu1xb6NUgRQdDpqBd1XdwANg3f5Qds2+EqVXRjTgadOMacbYxtjFaaaTNdSp/0hhL1IuWwnmBWaURowwY4dyR5hpGGd/1VX71IWNmkSBIxhQABkltgMDckntWetOe/8XTjHUk8wDhU22Lt8v0G7HyGMkXYRRsblKwWkDLku5djjJ7KMeSrnCjf6k7ZJxWeh6a6wyAMiXVxHGXLCOJ+kFZviIKgNu2WIJIyScb1M8H5sntcC6c3FuPilIUSxD8zaQFkQDckAMACfH2EdQjPftUXTiyDgmdZVgRkHIPY19qD5JkzY2+5OmPRk7nwEx7nzPh71OVkMwpUJzXzCtnEraOpI7aY49QQE4ySzEEKoAJJwfIAEkCub3/N15I7PLI1uiHLQRkYEJOBKJhgvp3Y9hgHw9ifVFslGDk7HY6VSuT+c+q0dtOjCYZjMmUIkkRC2SBgqXRWkG2MA9tgbrXglFxdmcI/Fbku9tr48U4frILB26eS8TgYY6d9SMNz3G7AjHeH/DS9u73iFxcu8iJIuZmhZoVLjAQeAgEgZ2OfMnvv+j655JC9vxK5jYe6usTwt+uEWOZM+vhR8ehPfesevnOGnlKG/vJZQinUSZuMlx8t/cKPTFs/83hY/wA6zLc3Y/73n9qKPP8AIAfyr3UekM/tDMZAYCmAmACG8OPlyfnOdeN1GnbUfm4a7Uf+n5nRdCn/AKmaZ71u1+yfswwf8ymtM8IkaXrSX1y0hj6ZIMMWUDagpMUSHZiSDnIycEZOc/E7VbhGjErIQRkxsAynGRnv5Hz+h9K3lGBj+tJa7UNfOwqFO/ylfseKT2DyRdRFt2ZniacSOoLnW+ZtWQ3ULsRITq1Aq3dRK2fvGM7yrNI6ga02QKN9Ma6m0rnc7kk4yTgYy31x042fw4UZOpggCjuSx2GBk/urV4LxdbmPWqSpsDiRGTZhkEE7MMehP1xSrq69Wlwtuy397/mxGlCE7rcl+SU6huLk92laFR+WOB3j/iZOq2fMFAfhq0Vy2w51t7G4nQOZoZcy4hw/TnGFdc5C4cANjVswfPxCt5fxcts+K2uAvr7okfUjqdh9Ca+m0s4KjC2MbGV6LU1G5Rg2uqTLbzLxoW0QIAaRzpjU9i2Mlm9EUAsx9BgZJAMNyDwYgNeSlmlmzoL/ABCIkHUR5NIQHIwNKiNMARgVE2if2nd6nUmDQGZWBwLfPu4iCdmmYGRxj4FCN8tdGq+L4nflyOXTfeS4+S2/d/svDzFRXNdz07K6k/JbSt/uxMf+FStavFbITwSwt8MsTIfsylT/AFqZeQnIiYimH/iCP4Rxj+gFbPHeDM561uQs4G4OyTKPkf0P5XAyp9VLKYX8OLvPXVgVeTpzlT5MYlhdfurQ7j9YetXaq6eYJMp0kmqUGuSXpgonC794Sz20bPGXImtCVR4pTuWXUdKtkgumdLBtanJPUh76wHWmuL2dYBPIG6MTnJxCkQXqYDscRhsRqpzncirlzHy/JM4ktphBIUMcjFdWUI8LYyPeRtuudvEwPfbnPM3A+hfTxROya4RLGWLMZFMYhZHkbVIdDqX2OQZQcds+qMtrnSoOMp4w2SsPHAsQWxtlRMZQuOkhyMhgi+I5PfVoPnVM5P48WS4W5CQtDKSR8KoHZjpGSdgwYAZ7aQKm7HiiOIgg3eMOVUqwjXTtqI27+EY7nOBgEj2vCYRM0/THVbGWO+4GAQDsDjbI3rVClGGYnjbeTwGkm7aoovUjEj/YH9GPqfF9F71t21usahUUKB5fU9yT3JPck7nzrLSrj0UpSvQK+ivlBQF5/D4f9nWx/PHr/wB9jJ/zVYa55+FvNERiWxkfTLG0iwBxp6sCyME0HsxVRpx3wudxvVj5vuS0ZtY2xJOjAtjPSixpd+4330r+sc4IVqwyxuZLNuxz38T+OQ3U0axHUtsxzICuhnJVtIyCrAGLv6q26BWcafLkbCDDAZEkmAAAMdV9gOwXOcAEjGNz3qK5j5TeES+yOGtINBm6pXwt4MQK5zqZwIiQwwB0hnG1SvLkWmNxrVjr3VWVxHhFUJ4QADhQcAADOwxVlB3dy2F0+F/x/fotvF7PJHEoLdra5uVJ/wBGWISKrP0ZPmVlXJGxZckeDQwONRz2NHBAIIIIyCNwR61xC5tdU7ormMubc5UDOtp2i1bggsylV3B+Fa7XZ2yxRpGnwogVc77KAB/IVGSsyeos2pdV+mP2M1aHGeFJcx6JMgg6kddnjcA4dT5EZI3yCCQQQSDv0qDSaszMUq4huIAetGZVH99ApbI2+KIZkDd9kDjbORnFa0PHLZyVW4i1DupdQw+6k5H7xV+rFcWyOMOiuPRgD/WuTW7Hozd4Nx9V7+prhrJrfJQ7eG2ikeVXUNJjUTJt3J2BOBkkk471hn5mgGREXuXHyWyNO2fTwAqD+0RV7i4TApysESn1CID/AErLcRHpssZCMVIU4yFYg4OPPB3xUF2NFu85t+/qevWO3wqxwH8QOJ3kpENzAbODIYLJuZiPENTA6MdvACSCN+wxA208kg6QeSVQNokkmmAHkBGMgD0GK6bxjgvVijg4hHfOsbaygE10juqldYljR30nU2FJQ7/CMbJ+bII1Kq0duqYHv/dsAB2W3yJScDABCeoyO/k6qopQpUnjqrZ9bnS0utjTjmMXLq8+j2+lin23J946s2hIQFJHVYZOFyPCucDOAdRXG5waf2OkvSksQ1zF14o5DcMkSu0uNIVFQuY1YgO2TnS4AIBaoXnv8RZLzNvaBkhY6Sfnl+mB2U/l7nz9Kt34b8JfhfSuL2NXRxgswy9j8RVhnOFbqOHxjTnPbVWnTylFL8RZOWyKNZ2jqNRdRk7Wd7YVn5HjgPErjhfEz7YQplYC5OcoyNkRzKdvAjbAn4VDggEbd1qt838qQ8RiXLBZFBMUygNgHGxHzIdsjPoQQd60+QuW7uz1JPdCSEKFjiGpguD3DMMqMbBBkD91b4rhxyMdWVKpTjKNoySSaSw7YTVsbbp22ui4UpSpmQ59x6B7G9W4jTKO7FQNIyz460G+AC5VZkJO8isCVGM3bhnEY7iMSwuHQ+e4II2KsDurA7FSAQdjWW8tUlRo5FDowwyncEVRrrli7tpGltHd8+aNGspAxhZFkxFMAMgOxRwu2ScsYZi8bFFpU22ldPlzT+3vJf65v+JOie8t4Su8EbTM4JVh1CY0QMCCAdEjEeqJ9avfBnmaCI3KqsxQGRV7K+NwPE3b7n7muf8AM4/7QuDjfpxD7rhyP5lqupq8jVTzJEZa2qRjEaBQTk4Hc+p9T9TWalK1GkUpSvQKUpQCvhONzsB51rXl+kZVd3kf4IkGqRz6Ko3P37DzIqwcE5IknIk4iAkYIK2iNq1f47DZt/7tfD6lu1QlNRISmkc+s+IvfX0UVpCssFtKssjsdCkocqA4U6QWGBgZbfsoJrpVzcPGGlZVa6uHVEQEldZyI4wcZ6cY1MzADYSvgZIqRm5OWEu9gy25dtTw6QYHbAGdIwyMQAMoQPMq1Y+WLCaS49quYWh0QKkUTsjaJGLGdhpJyNo0DHBIV8ABsthqcU5Z2IxnFLi5mvzfw5LfhggVsuZo9JYA9WfrrMzuuwIJV5GAxsGx2FVWzgZdWtlLMfkTpqAFCgKuWIGB5k7k/YW78S8G2imGGSC6VnI30rpkgYn6KZPF6AN6VVpJVVSzMAoGSxOwGM5z6YrTRjH5uZCnCLlxtZIm5iLySmMO0hkgjUR/GGjb2jUv1VXL/wCWuycE6vs8PtH6bop1fh/SaBr+Hw/Fntt6VyvkybVf2wYHLtJMQNipaGRYdYO+Okjggb6wnlkHsNVzd2W6l5Uei/kUpSomYVE8ycWNvGpRQ0kkqxxqxIGogsScb4VFd8eenG2c1LVWueYDogmAJFvcdR8DJ6ZhlhZvsvV1n6Ke9V1nJU5OO9nbzJQSclci7q7vZdEcksapq1PJAJIXIAOIwpZyoLFWLB/lxjDZqQ4BzKoh03LuZUd0LGKTLhZGVXOlNOWUKTjY5yNiK1ZLhFQyM6hAuouSAoXGc6u2Meda0V5M41Q2NzKh7OOhGG+oWaVHx6HTg9xkV8/pdfq5ybS4sfT05m+rQpJb2LKOZrXzmA/aDL/MgVy38aora/ez6d9bIIxL1HMisVBEZGwOSfC2B571dEafGWsrhfuYG/8AZK1a11xiOMe+WWIZAzJDMqZPYaymgn99ap6/VJO9Jrxz9mVKhSb+crPIPJEFsizGJzMezTadSjyIQZCE98ZLDOCRuBdSM7GoW4uS7ezWuEGhWeVQumON86emOzO2GwcFVwScnCtMQxhVCjOFAAySTgDG5O5+5rh15znLjm8v9DdTioqyIaOG6sTq4fiSHJLWUraV339w5z0jn5T4NzsKtHCOc7WZhGzmCc/3E46T59Fzs/3QsK06wXlnHKuiWNJFPyuoYfwNb9N2tUprhmuJepRU0kZZjgutK5xHwHpDFrc3NqPJY5NUY+0cgZQP2QK+rdcVXKpfWspHnLblWA+vTcDP7hXVp9q6aSy7ea+1zJLS1F4nRqVQoOJcWx4prH79Cc//ADCvN7xe+RS819aQL+b2cqB/mknIqz/ktN/t6P7Hn4ap0L/XOefYhFeCZtkltlXVg6Q0Ujk5PYZE4xn8p9K1Yr+/u9rO4uZQf70pDb2y/XUYerIM/wCzJB9QKvHK3CJLaHRNdS3UjOWaSQ9iQBpQfKgxsMnud/Ia6Nbi+JJrzx/JXbgZzKDicD/BPE37Lof6GtgTKezL/EV1W5sYpARJEjg9wyq2fvkVwnnn8LIba4MqCT2aRvCq7iNz8hHcjO6gEFhlAQ2jXp77wJqq3side9jG5kQY9WUf8a8Q8Qjce6bq/wCCGmP8Iwxqw/h3xeCTFvNDCs4XwSBEHXXTnIIAy2kE5GzLlgAQ6Jeri/ijIV5Y0PkGZV/kTTvuiDq9DmcXDruQDpWUpB7NIUhUfcOeoP8AcNSVtyJdS49oulgXzS2XU3/myDH8Ix966HSoOpJkHUkyI4By1bWYPQiCs3xyMS8j/tO2WP2zgeWKl6VpvclyViwe4LndVI2x+s2c7Dtg5I2BgQNjrDVpz4sZx6D6+mfL1wfQ1gu3LHpocEjxMPkX6frHcD03O+MHwp05SLxPnxud8EgbtjGWxjCjG2nsMVs28ARcDJPcse7HzJx5/wD4BgACgPogUJo0jTp06e404xjHpiqndfhpw9iCkTQ6W1ARuwTOc/o2yg332UVcKUCdiK4Ty5bWx1QwIr4wZSNUrAkE6pGy7dh3J7D0FStKUApSlAKUpQESvLNmGDi0g1K2pT002fOdQ22bO+e9ZeKcbhtyqyMdb5KxorO5AwCdKgnSCRljgDIyaiObuPTxkwWSI1x0jITJ8CL4ggwCMs7qVG4A0sT2AaA4FHAJJuncCebKiZi4eQFRjDb5Hi1nGwBLAAAYrn6zXR06airy6dPM0UaDqZexdOFcbjnZkUOjoAxV1KnSSQGHkRkEbHI88ZGYz8RIs2Zk/wBhNDMfokc6M5/dGHrByyP9PuM52tYNPpvNdasfwTP2FbvMHMEaM1skRuZmTxRAgIisCAZXOyKfTDMd8KQDVtKsqmnVSpZXWehCUOGpwxIi04fFEWMUaIWxnSoXIBJHb6sx+5PrWzUHy9dMhNpMfexKChyW6kPZWBIBYr8DHGcjPzCpyvkKkWpWbv49TrxaaPlfaUqskKjb/gcEp1MgWXymj8EqnGMhxv2xscgjYgitj20CXpMCpIyjHGHwPEB+svcg+W4zhsbVTTlB3WCOGV2yuLWFenxSaeN1OFm61wkUyjs+qNgEY/NGx79sgipjg17w03MSxWbBpMrFdSw/GwVn0B5Pe50qzAkAHGxO1bVRPMnUWJZoVDSW8qTKpIXVpPjXUe2qMuufrXY0vaaUowcEs5exkq6bDd35HRKVG8B49b3kYktpkkXAzpIJUkZww7q30NSVfRnOFaHH5IVtpmuVDQrExkBGcqFJIA8z6eecVGXHO1mrFRI0mDgmKKWVQc4I1opUkHYgEkVi4hzRw+W2mEsqshiOuFgySMreHSI20uSxIUYHcgDevbDbJx/2pTJLCzaHjwxyzeBXwQxcYORqUOVx4iJBg6wfHB7eXVMwWOW3MRCr0Y0Ly5xjKrhwd8yAlDqyPPGR+HmR3lRAzjZUcwtJGCoCJL1IdW25YhgdyAGxvZJ7rQEDAu7bBUGSxC5OATsNu5ONxvvVlOOW9kXU/ik2lv6vqvPn453bvbvw944OmljPIpuIYwE8jNEFwHAJOSMFWGScrq2DCrdcSsuNKFyfQqAPqST2+2T9K4tYyhLq2M3xNcI82kjMSiRVhTIzgCSVC35h1sbHFdvquVr4PK1Pu5WNJbZ3OZXGP9mmQv2Zju//AKQQdwayT2uoBQxRMYwnhPpjUNwMflwfrWzSvCo8RRBQFUAAdgBgV7pSgFKUoBSlKAUpSgFKUoDn3G70xcRuB0y7vFbiMDALAm42yxAABSVifTtk4FQcduywiUNIRD7kIIyJ4oWmj6wYqxMkiqmzL5DUNZIJtP4g2SaoJpMiInoysCVKFnVoZNQwV0yqFBB2M2e2a0pz7Oixx5aWWQqmsltUhVnLOT5Kqsx+i4A7CuBrb067UU7ya8mly/P0OhQ+KGeRHR8QmtEN2iySqscyIr51mNtLQtIDhjpdMZPiCSEtuGqX4RbLHEoV+pqGppMgmV23aQkdyx3/AIY2ArVu+BmNOpC8r3CYbLSN77BBZCpIjGsAgbAITkY3rX4lxqNbYNG3SR1kRZdIUQSCNz41b4SGUjBHxDB71n1kKqjGm9rt42zm30zb6ltNRUnIy80W8ZRJWkEUsbZgkwWYSEY0BR4nDjwlBkt5bgEZ+B8VMy4liaCdVBeFwysAw2YBgCUODg47gg4IIqb5R4JpVbq4Gq6kTJznEKMMiKMH4QBjUe7NknbSFkuO8DjuQuoskqZMUybPGSN8eRU4GUYFTgZGwxqXZDdG0pfFy6Lw9/TxzvV/HdLBC0rRla4tzpuoWdfKe3RpEP7UYzJGfM7Mo/P5V4Tjtqc4uoDp+L3ieHHfO+37641XS1aTtOP2NsKsJK6Zs3tmsq6Wz3BBU4ZWHZlPkR/1G4JFaPAUvJ3mRHhaOFggnZGy748a6VYAlNgSNI1EjAwQMkVw92RHZHKt8d0BmONc76GPhkk7gAZCndvINduGcPjt4khiXSiDAHc+pJPcsTkknckk11ezuz+NOVZY5J/r73Muor2doPJRLmxmS/jSS4LqlsZGVU6SF2fprgZYnAEmzO2PD96kbm1SQASIHCsGAYZGodjjscdxnscHuBWhxK8U8ZljlwHW0i6APcoXlMpX94TOPJfpWDivEdUjWgt7iSR49SCE6Sw1YzrVwYgDjxOVHfGe1ZtbQf4ru6S2taxZRn/i4pM2+GRE8Wh6IChLaRrggY1ozBYlbH64kYZ7aWxjJzO/iHLp4bdHOPd42zltTBdAxvl86B9WFeuS+AG1h96xe4kwZnLaiSBhUDEDKoNhtvue7Gt3mThHtVu0OvQSyMr41aXSRZFJGRkalGRkZGdx3r6LSUXRpRg3exz6k1OfEc0tnRlBjKlMeErjTjyxjbFebq0SQASIHAORkdj6g9wfqN68w8EuZJ9BsV19Rld2WSJVRWYdTraCHBABCrk+IehIz8W5KuUcDoxTRGPJOlpsPk5U9SVdsaSG04O+dOBnod6jW40724l79PUibd40ciMyXM2NJbIdgo7Kz7KgGQcEgnc4Ykk/bHXJMqqddxMxhR1XMMBwzsATgvpEZZiO5QA6PK4cE4PbRQj23TJPjxQqdSxgltKLGp06sDc7+INg4AxL8H5UhjU9GN4GUaEcu0rLGUXIQuW0d9OR5oCdQ71OeLLYrjVp0laC8un5Gn//ACttC2izi1TDB1SPLKkcgGVlKMxTqZXVqwDqIJ772rh1l0gw1Fi8jOSfVmJx9gMKPoBWS0s0iGEUD19SfUnuTWeoGVtvcUpSh4KUpQClKUApSlAKUpQClKUBjuIFkRkdQ6MpVlYAhlIwQQdiCPKqNxfky4ChLaRZYQwZEmkeOWEj4THOquSB2AdScEgswOKUqupShU+ZbEozcdiHueLXVocXUiKR8t1oiWT6xXEYEZPfwlAfUKMGtjgHDWvpdZRfZ2uFnlPxI5REWKNDgCQ5RHdx4Rp0gtvhSqlple7d0ndIsdZtWOiXFsSdSyMjYx+ZSBk7qdvPuME+uwrWN8ynSXgZs/nMZ+o0+LsMedKVpKTIbtx8QhA/xT/9dYVmic6nSJyOxT3x++yZFKUBuRyuSMR6V89TAH9wXP8AMitilKAiOYOWbW9VRdQrJp+FslXXsfC6kMOw7HfFZOB8AgtAwgj0lyC7MzO7kDA1O5LNgbAE7eVKUtzBJ0pSgNG+sDIwPVdFGPChK5w2dyD9v+OQcV9g4aqq6lnYOuDqbJxgjuMHOD379t9hSlAZLPh8UWelEiZOTpUDP3xWzSlAKUpQClKUApSlAKUpQClKUB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TEhUUEhIWFRUXFB8bGBcXGRcYHBkYHxUaGR4cHx4eHyghIB4lHRoYITIkKSkrMS4uHB81ODMsNygtLisBCgoKDg0OGxAQGzQkICQvLDQsLCwsLC8sLiwvLCwsMC00NCwvLCw1Ly8uLCwsLywsLCwsLCwsLCwsLywsLywtLP/AABEIAMgA/AMBIgACEQEDEQH/xAAcAAEAAgMBAQEAAAAAAAAAAAAABQYDBAcCAQj/xABGEAACAQMCBAMGAgcEBwkBAAABAgMABBESIQUGEzEiQVEUIzJCYXEHUjNicoGRobEVQ3OCJDRTksHC0SVEZJOissPT4Rb/xAAaAQEAAwEBAQAAAAAAAAAAAAAAAgMEBQEG/8QAMxEAAgEDAgMGBAYCAwAAAAAAAAECAxEhBDESQVEFE2FxofAiMoHRFJGxweHxI1IVQlP/2gAMAwEAAhEDEQA/AO40pSgFKUoBSlKAUpSgFKUoBSlKAUpSgFKUoBSlfGONzsKA+1o8S4tHCUVyxd86ERWdiBjJwoOFGRljgAlRnJGYHi34gWsKPJiaRFjZhIkMpichSQqzadB1dgwOn61h4TFM0stxcrEHkWNU6bM4ESqWAyyqfjdz2qUY3ZCc1FE6nMMBjkk1MOm2l0ZGVwxOFUIRqJYkBcA6sjGai9VxP4ppGhU5xBEQpCnGOpKuWL+fu2VRkjL4DFNwuNp0nIOtFKjfY5zgkeZUNIFPl1H/ADVu1YoJFEqrawRp4a8eGtp5VkXylllmSQflcSMxwfzKQw23IGDY+E3wnhimClepGraTjK5AJU48wdj9RULxK+WCNpHyQvZR3dicKijzZmIUDzJFS3AbNobeKOQguqDWR2L4y2PpqJxUZpFlFt3ub9KUqsuFKUoBSlKAUpSgFKUoBSlKAUpSgFKUoBSlKAUpSgFKUoBSlKAVB842ryW2lE6iiRDLEO8kQcF0Hrtvp7MAVOzVOVXOZOYJIkm9liMrQjMrBWk0HAYII1IMkhDKdOpQqnUWGwYDV4fx62nOmK4jZyD7vUBIMdw0Zw6keYIBHnUiBgbbCqldTyzOxnlZJ4ZhHELdFRmka3SXOmTXqYxyYZWJRArE/DrrQsoZQvtkc5Ec5ET3MUy3Oo9Ro0Z45IUVNLsVBiyo1bgr4hNVl0KnpXyZfKVUbHjPsVvKtwt1K8JlkZyjuHTW0gYS6RGPAR4cjGCMbVbEbIGRg4BIznH/AF+9WRkpbGecJQdmiC5x4D7VDmMH2iPJt26skQjlOAH8GxK99wfMbZJrxy9+IMsqyRyWM0lxDK0Uvs3TaLUuNw8joN8nw5JGDnG1WKtO4uILWMs7RQR6iSSVjXUxLH0Gpjk+pOa8lFMlCo4qxMcE4xHdRl49Q0sUdHGl43GMow8juD6EEEEgg1IVTeRJHmnu7sIyW83SSHUCpk6YcNLpO4DagoJ3IQfSrlVTNSd0KUpXh6KUpQClKUApSlAKUpQClKUApSlAKUpQClKUAry7gAkkAAZJOwA9a9VCc6FvYpwkLzsyFekgBLg/Eu57Fcg/fYE7ECvcM4xfyl2jaOOAsWgaeJpJHR2YrqCyx6ANsAjOkpk6g1SScyTQ/wCtQh4x3mtg7Y9S0Jy4X9hpD6gDesdhdrNGkqMGV1DAqcggjOxwP6D7Ctis3eyube4hY3DzbY7ZvrYZXUAZowSuM5xqzjGT+41W+Bc1M1nCttbu9w8YaR5I5IYFkca3kLOAXUszMAmonIzpzkepeXbdmkLRIyy7yRlUKM+R7zBGQ/lkEZ2J3ANb1jAY0VGcyacgM3crk6cnzIXALeeM+dSdboQjp85ZrcmcLWO9umaR5JDHG5LsT4pGk6jKvZFbpIuB2EYHlW/zx04uHTW8UYDSwvDBDGFXLtGwAVdgAoyx9ApNR/gmmfGuOW3OkSI2lsPGjkAg7qcjKsMZUHGwNZ7bh6I7SeJpG7ySMzvjOdILE6VzvpGB9KKrZeIdC8vAjL7jkgaONLSTXM/TRpjEsedLOdWl2fARHONO+MZGa3eVOA+yRup6RZpGYtGhQaSdQQKSdKpkqqgkAAeZNfOYLYPFnq9FkcPHLgHRIDhTg/FnJQr8wcjzrzwS+upZWWZFjREVshHHWLlwMB9006CSpyfGucY8Vumt9TNruK6zgnqr3OMdzJE0MFrHMsiFWd3TwZBBIjYAOcHI8a79yKsNK1HPTseeXePRy4gKTQyon6O4XS7KuF1qwJSQbjJRjjIzjNT1U3j6Ze00nEvtsZjx3wMmYfY24mB+n1xVyqmSszZCXErilKVEmKUpQClKUApSlAKUpQClKUApSlAKUpQClKUApSlAVXiXAZYnaWzCsrsWktmOkM53LxP2Rz3KkaWO+UJZjFtzHAgPtBe1YHBW4Uxb/Rj4G+6swq/UquVNMthWlHBze850tETWshlGdI6Ssy6iQoBk2jXJIGWYCtm0tLplLyzmJ336SLHIsQwMKrFcsw82OQSTgAYq2cx3MKW8ntClo3AjKAai5kYRhAO2WZgN9t98CqlwXlmym1Rx3F6jCNRLC87rJlQVSQ/N9AY26baezYqLpdCxV3u0blnaJbRuQXbu8jnLySNpGWIUZLYAAVR2ACgAAVmsr2OVdcTh1yRkeRHdSO4YeYO4qg/izHJwsW1zDf3DztKQySupR0Cb+6UKgA8IOAPiz33q8Wdr7xp/hMsUYZPRl1nJ9Wwyr27IO+2K5w4dy6nUUtgF1XaBjtHCXVdsFy2jV65Vcgf4h+mJioPikLq8dxEpd4gysgIBkhcrrUZIGsFEcZ7lNO2rI2oOP2zIXFxGFX49bBChHcOrYKMPMMARWvTyXBY5uthJVLvYkqh+EcSuLpWaG00ASvHrmlQL7uVo2ICB2Jyp2IA2+LGCfCQXN7IHtbk29sqkF+kGM7Me8evGFQAaZMEMXOAQM1a+E8Njt4UhiBCINsnJJJJLE+bMxLE+ZJNWSn0KqdLnI0+FcD6cnWmk60+nSG06ERTglY0ydIJAJJLMcDLEBQJilKqL0rClKUPRSlKAUpSgFKUoBSlKAUpSgFKUoBSlKAUpSgFKUoBUBz5xGW34fcTQbSImQcA6RqAZ8HY6VLNvt4d6n61OJ8OjnTpyglCfEoZlDD8raSNSHsVOxGxBFAU6Xl+2kUh06vcF3ZpGJ7atTEnWPI9we2K3L7h8cuOouSu6sCyuhIwSrqQykjbIIrU/si4tZulaxF7NFDaSFDrq1DpwsXUMFIDHVuBsC2QEzHi8YHiWZN8YeCde33Tf7jIrLKMkzdCcGiBH4eWpuFuZXuJ3UgqJ5TIAQcjuNRGd8EkfSrbUR/bhbaC0u5j5YgeJT/nm0L/M1i4pwfiM9tKWWOHw5Fujl5JgCC0bSjSsetQV8Gd2HiAG/vDKW47ynDYy3nFtVu0kHdpBDEzDwtI8qwq433TWwOdsgEjYg1ZOHcq2cOkpbRF1GOqyI0rb5JaQjUWLZYknckmqxf3ERgtpUAMIuLZ12wFQzxgHHlpBB+mKvpmUMFLDURkLkZI9cd6spLBTqG7pHulKVaZxSlKAUpSgFKUoBSlKAUpSgFKUoBSlKAUrXv7xIYnlkOlI0LsfRVBJP8BVG0TXGHvJpFL7i3jkaJIxj4PAQ0pGcMWJBPZVG1ZtVq6eninPnskWU6Uqjsi93F0kYzI6oPVmCj+dVvivMhlXp2Dhi3e5wGijX1Q9pZPQDKjux2CtVM8Jic5axWQHcs0OsH6knUDW9NzNb6SYJFuXA2jtyJWJ7AeDIUZ+Y4Arl1u1aklalBrxZqhpYp/FIkuUbTp3coV5GAt1MrSSO5Z2kbSx1HGoBH7YwCowBitm552UBpY4S9qh8c+oLlB8Uka4OuNRk6iVyFJXUMZrPB+H3EsTC7xEsrmSaFCCZWIC6ZHG3TVFRBGvcL4mbUVqS45F1IxbDvct0APRGU9Qj9mJZG/ygUjr5Q4KNN8Ur5e+7z/YdBPinLC5I6BSlVni3N6wzSKEDxQKGuZA+8QbV8KBTr0hSzDKkD4dbZWu63YxJN7FmrnPMnNPtMcnRX/RYQssrFirTwrKxYxFD+jxE/f4+2ADqO5Yc0STw3BbS5kt5ZLeOJWD5TWrQ4JyZF936HUz+EYqsScPbwrJFPHZnqBXWGbXIjKnVgaLpM0aPKGcMwViNlA+Iwk3bBOEVfJ0DlS+YA2sxLSQoNMhJPVhyVViT3kGNL/XDdnFWGqLwrjEXWt7pxphmgKJI2B02kdGAfBIUSaVGSdmVVO7AVeq9g7o8qR4ZWQrX4hfRwRtLNIscajLOxAAH3NaHMfMMVmgMmWdziKJMF5G9APIDuWOAo7muZ8a4jJLLHNeDUNR0qpHRtvJdiQXkJIUPjJOdIXODNIso0JVdtupiuLqa5Sa3QdG0d5MM4BnkhkkZgFQjES+JlBYFsAbKai5Ixqc2+mSY4aKdHZ5lkA/SSzsTtkkBctlcjBGQNydVnkKokiq6MJnKSR5GFXQNYG7DuyjOEG42rds7+OXPTJYL8wVtB8sK2NLYx8pOKshSRsm4QXDHPjuXrkrmhrkdG5UR3SIGYKcpIuwMiH01bFTupI7ggm01x26tdZRld45I21RyRnS6HGDg9iCNipBBHcVN8M5zu4Ti6RbmMf3kKlJQPUx5Kv/AJSD6Ke1JU2tjBKm1sdHpWCyu0mjWWJw6OoZWXcEHzrPVRWKUpQClKUApSlAKVzPjX4mzLxT+z7OyFyynDe8CFjo1tpJ8ICjzY7kGrvy7x+K8jLxagVYpJG40vFIpwyOvkwNAStKUoBUJxvjpikEEMYlmMZkbU2hIogca3YBjuQQqhSWIPYAkTdV7gv+v3+oDXmALvuYejldvTqm4/n6UBzrg11JxhpC1uJWddSSzACKCEs8Q0xsHxJmNztq1+bqAFXU4Nb2dwTAYoZYxMI+ukTIZJI16vTYSM8mCqkhtZ1BHBC7auqcpgMtxL5yXcw+whkNsoHoMQg4+p9TUfzbbxK1rGkaKz3ZlbSFU+G3l1SHA3OTGhP64rBqtPDu5zu75d7vdIvpVHxJcjHDEqKFRQqgYCqAAB6ADavdRlrxOSWZ44bZ3CKTqZkTWA2g9MMdxq820g9wSME7+ic9rSXV6FoQB926hH8M/avmlo68kpKLd/fu50u+prFxcTKis7sFVQSzMcAAdyT6VtcscNd5Pa5lZPAVgiYYZEJBZ3Hk74XwndVAGxZxXvhnLbF1lvGV2UhkhTPSjYdmJIBlcHcMQANiFDDVWHnPjUgKWlpvcTHTkHToUgnv3BIDHI3VVZtyFVu72f2f3H+Sp83JdP5OfqtUmrLb9TV5n5pmZ2tOGjXcbgyadSxtuPPw+E/EzeFSCuHfKVGcncP0wESu0sxLJcF/i6gZmdW9QJHkKnAyjr32JufLnAo7SIRxgFttb4ALsBjP0A7BfIYFYeLcuxSO0wklgkK+KSFgNQA2LKwaNiAMAspIG2cV05RckUUJODvL+jnvD49NjcHILxxiRZG20zJD0xJnyPulYkeRPkTnroNcy5J4XPJbO8cuHQRoY5FUpIRbRSHLAalLGRlzuBgHSdwZPhHEDbDVErm2B0y22MyWzDv01Gdl2zEMgjDR+SvCm+FZ5kaC46MeHkvTkb/GOBPGzyW0YlikJM1qdIyTnU8Wrw6mPxI2FYktlTq1wCcz+wwmSJzNbqwQ2smpZ4XYgLGmoaxuf0Ug2ByrBVCno1tOsiK8bB0ZQyspBDKRkEEbEEVy/n6VZeIZEQkNlB8oXW00u4XJ8ljAIBPeTPlVvDm6L6KdRqD/AKIi6u3ZpJ5p4zdEoJBjWIkZxpgRQcqDnAJ+JiWP00kvS5BIkmkDaumhURxEdlZx4Cy5GcsxyCQMYFRd7d9a8IFu1xb6NUgRQdDpqBd1XdwANg3f5Qds2+EqVXRjTgadOMacbYxtjFaaaTNdSp/0hhL1IuWwnmBWaURowwY4dyR5hpGGd/1VX71IWNmkSBIxhQABkltgMDckntWetOe/8XTjHUk8wDhU22Lt8v0G7HyGMkXYRRsblKwWkDLku5djjJ7KMeSrnCjf6k7ZJxWeh6a6wyAMiXVxHGXLCOJ+kFZviIKgNu2WIJIyScb1M8H5sntcC6c3FuPilIUSxD8zaQFkQDckAMACfH2EdQjPftUXTiyDgmdZVgRkHIPY19qD5JkzY2+5OmPRk7nwEx7nzPh71OVkMwpUJzXzCtnEraOpI7aY49QQE4ySzEEKoAJJwfIAEkCub3/N15I7PLI1uiHLQRkYEJOBKJhgvp3Y9hgHw9ifVFslGDk7HY6VSuT+c+q0dtOjCYZjMmUIkkRC2SBgqXRWkG2MA9tgbrXglFxdmcI/Fbku9tr48U4frILB26eS8TgYY6d9SMNz3G7AjHeH/DS9u73iFxcu8iJIuZmhZoVLjAQeAgEgZ2OfMnvv+j655JC9vxK5jYe6usTwt+uEWOZM+vhR8ehPfesevnOGnlKG/vJZQinUSZuMlx8t/cKPTFs/83hY/wA6zLc3Y/73n9qKPP8AIAfyr3UekM/tDMZAYCmAmACG8OPlyfnOdeN1GnbUfm4a7Uf+n5nRdCn/AKmaZ71u1+yfswwf8ymtM8IkaXrSX1y0hj6ZIMMWUDagpMUSHZiSDnIycEZOc/E7VbhGjErIQRkxsAynGRnv5Hz+h9K3lGBj+tJa7UNfOwqFO/ylfseKT2DyRdRFt2ZniacSOoLnW+ZtWQ3ULsRITq1Aq3dRK2fvGM7yrNI6ga02QKN9Ma6m0rnc7kk4yTgYy31x042fw4UZOpggCjuSx2GBk/urV4LxdbmPWqSpsDiRGTZhkEE7MMehP1xSrq69Wlwtuy397/mxGlCE7rcl+SU6huLk92laFR+WOB3j/iZOq2fMFAfhq0Vy2w51t7G4nQOZoZcy4hw/TnGFdc5C4cANjVswfPxCt5fxcts+K2uAvr7okfUjqdh9Ca+m0s4KjC2MbGV6LU1G5Rg2uqTLbzLxoW0QIAaRzpjU9i2Mlm9EUAsx9BgZJAMNyDwYgNeSlmlmzoL/ABCIkHUR5NIQHIwNKiNMARgVE2if2nd6nUmDQGZWBwLfPu4iCdmmYGRxj4FCN8tdGq+L4nflyOXTfeS4+S2/d/svDzFRXNdz07K6k/JbSt/uxMf+FStavFbITwSwt8MsTIfsylT/AFqZeQnIiYimH/iCP4Rxj+gFbPHeDM561uQs4G4OyTKPkf0P5XAyp9VLKYX8OLvPXVgVeTpzlT5MYlhdfurQ7j9YetXaq6eYJMp0kmqUGuSXpgonC794Sz20bPGXImtCVR4pTuWXUdKtkgumdLBtanJPUh76wHWmuL2dYBPIG6MTnJxCkQXqYDscRhsRqpzncirlzHy/JM4ktphBIUMcjFdWUI8LYyPeRtuudvEwPfbnPM3A+hfTxROya4RLGWLMZFMYhZHkbVIdDqX2OQZQcds+qMtrnSoOMp4w2SsPHAsQWxtlRMZQuOkhyMhgi+I5PfVoPnVM5P48WS4W5CQtDKSR8KoHZjpGSdgwYAZ7aQKm7HiiOIgg3eMOVUqwjXTtqI27+EY7nOBgEj2vCYRM0/THVbGWO+4GAQDsDjbI3rVClGGYnjbeTwGkm7aoovUjEj/YH9GPqfF9F71t21usahUUKB5fU9yT3JPck7nzrLSrj0UpSvQK+ivlBQF5/D4f9nWx/PHr/wB9jJ/zVYa55+FvNERiWxkfTLG0iwBxp6sCyME0HsxVRpx3wudxvVj5vuS0ZtY2xJOjAtjPSixpd+4330r+sc4IVqwyxuZLNuxz38T+OQ3U0axHUtsxzICuhnJVtIyCrAGLv6q26BWcafLkbCDDAZEkmAAAMdV9gOwXOcAEjGNz3qK5j5TeES+yOGtINBm6pXwt4MQK5zqZwIiQwwB0hnG1SvLkWmNxrVjr3VWVxHhFUJ4QADhQcAADOwxVlB3dy2F0+F/x/fotvF7PJHEoLdra5uVJ/wBGWISKrP0ZPmVlXJGxZckeDQwONRz2NHBAIIIIyCNwR61xC5tdU7ormMubc5UDOtp2i1bggsylV3B+Fa7XZ2yxRpGnwogVc77KAB/IVGSsyeos2pdV+mP2M1aHGeFJcx6JMgg6kddnjcA4dT5EZI3yCCQQQSDv0qDSaszMUq4huIAetGZVH99ApbI2+KIZkDd9kDjbORnFa0PHLZyVW4i1DupdQw+6k5H7xV+rFcWyOMOiuPRgD/WuTW7Hozd4Nx9V7+prhrJrfJQ7eG2ikeVXUNJjUTJt3J2BOBkkk471hn5mgGREXuXHyWyNO2fTwAqD+0RV7i4TApysESn1CID/AErLcRHpssZCMVIU4yFYg4OPPB3xUF2NFu85t+/qevWO3wqxwH8QOJ3kpENzAbODIYLJuZiPENTA6MdvACSCN+wxA208kg6QeSVQNokkmmAHkBGMgD0GK6bxjgvVijg4hHfOsbaygE10juqldYljR30nU2FJQ7/CMbJ+bII1Kq0duqYHv/dsAB2W3yJScDABCeoyO/k6qopQpUnjqrZ9bnS0utjTjmMXLq8+j2+lin23J946s2hIQFJHVYZOFyPCucDOAdRXG5waf2OkvSksQ1zF14o5DcMkSu0uNIVFQuY1YgO2TnS4AIBaoXnv8RZLzNvaBkhY6Sfnl+mB2U/l7nz9Kt34b8JfhfSuL2NXRxgswy9j8RVhnOFbqOHxjTnPbVWnTylFL8RZOWyKNZ2jqNRdRk7Wd7YVn5HjgPErjhfEz7YQplYC5OcoyNkRzKdvAjbAn4VDggEbd1qt838qQ8RiXLBZFBMUygNgHGxHzIdsjPoQQd60+QuW7uz1JPdCSEKFjiGpguD3DMMqMbBBkD91b4rhxyMdWVKpTjKNoySSaSw7YTVsbbp22ui4UpSpmQ59x6B7G9W4jTKO7FQNIyz460G+AC5VZkJO8isCVGM3bhnEY7iMSwuHQ+e4II2KsDurA7FSAQdjWW8tUlRo5FDowwyncEVRrrli7tpGltHd8+aNGspAxhZFkxFMAMgOxRwu2ScsYZi8bFFpU22ldPlzT+3vJf65v+JOie8t4Su8EbTM4JVh1CY0QMCCAdEjEeqJ9avfBnmaCI3KqsxQGRV7K+NwPE3b7n7muf8AM4/7QuDjfpxD7rhyP5lqupq8jVTzJEZa2qRjEaBQTk4Hc+p9T9TWalK1GkUpSvQKUpQCvhONzsB51rXl+kZVd3kf4IkGqRz6Ko3P37DzIqwcE5IknIk4iAkYIK2iNq1f47DZt/7tfD6lu1QlNRISmkc+s+IvfX0UVpCssFtKssjsdCkocqA4U6QWGBgZbfsoJrpVzcPGGlZVa6uHVEQEldZyI4wcZ6cY1MzADYSvgZIqRm5OWEu9gy25dtTw6QYHbAGdIwyMQAMoQPMq1Y+WLCaS49quYWh0QKkUTsjaJGLGdhpJyNo0DHBIV8ABsthqcU5Z2IxnFLi5mvzfw5LfhggVsuZo9JYA9WfrrMzuuwIJV5GAxsGx2FVWzgZdWtlLMfkTpqAFCgKuWIGB5k7k/YW78S8G2imGGSC6VnI30rpkgYn6KZPF6AN6VVpJVVSzMAoGSxOwGM5z6YrTRjH5uZCnCLlxtZIm5iLySmMO0hkgjUR/GGjb2jUv1VXL/wCWuycE6vs8PtH6bop1fh/SaBr+Hw/Fntt6VyvkybVf2wYHLtJMQNipaGRYdYO+Okjggb6wnlkHsNVzd2W6l5Uei/kUpSomYVE8ycWNvGpRQ0kkqxxqxIGogsScb4VFd8eenG2c1LVWueYDogmAJFvcdR8DJ6ZhlhZvsvV1n6Ke9V1nJU5OO9nbzJQSclci7q7vZdEcksapq1PJAJIXIAOIwpZyoLFWLB/lxjDZqQ4BzKoh03LuZUd0LGKTLhZGVXOlNOWUKTjY5yNiK1ZLhFQyM6hAuouSAoXGc6u2Meda0V5M41Q2NzKh7OOhGG+oWaVHx6HTg9xkV8/pdfq5ybS4sfT05m+rQpJb2LKOZrXzmA/aDL/MgVy38aora/ez6d9bIIxL1HMisVBEZGwOSfC2B571dEafGWsrhfuYG/8AZK1a11xiOMe+WWIZAzJDMqZPYaymgn99ap6/VJO9Jrxz9mVKhSb+crPIPJEFsizGJzMezTadSjyIQZCE98ZLDOCRuBdSM7GoW4uS7ezWuEGhWeVQumON86emOzO2GwcFVwScnCtMQxhVCjOFAAySTgDG5O5+5rh15znLjm8v9DdTioqyIaOG6sTq4fiSHJLWUraV339w5z0jn5T4NzsKtHCOc7WZhGzmCc/3E46T59Fzs/3QsK06wXlnHKuiWNJFPyuoYfwNb9N2tUprhmuJepRU0kZZjgutK5xHwHpDFrc3NqPJY5NUY+0cgZQP2QK+rdcVXKpfWspHnLblWA+vTcDP7hXVp9q6aSy7ea+1zJLS1F4nRqVQoOJcWx4prH79Cc//ADCvN7xe+RS819aQL+b2cqB/mknIqz/ktN/t6P7Hn4ap0L/XOefYhFeCZtkltlXVg6Q0Ujk5PYZE4xn8p9K1Yr+/u9rO4uZQf70pDb2y/XUYerIM/wCzJB9QKvHK3CJLaHRNdS3UjOWaSQ9iQBpQfKgxsMnud/Ia6Nbi+JJrzx/JXbgZzKDicD/BPE37Lof6GtgTKezL/EV1W5sYpARJEjg9wyq2fvkVwnnn8LIba4MqCT2aRvCq7iNz8hHcjO6gEFhlAQ2jXp77wJqq3side9jG5kQY9WUf8a8Q8Qjce6bq/wCCGmP8Iwxqw/h3xeCTFvNDCs4XwSBEHXXTnIIAy2kE5GzLlgAQ6Jeri/ijIV5Y0PkGZV/kTTvuiDq9DmcXDruQDpWUpB7NIUhUfcOeoP8AcNSVtyJdS49oulgXzS2XU3/myDH8Ix966HSoOpJkHUkyI4By1bWYPQiCs3xyMS8j/tO2WP2zgeWKl6VpvclyViwe4LndVI2x+s2c7Dtg5I2BgQNjrDVpz4sZx6D6+mfL1wfQ1gu3LHpocEjxMPkX6frHcD03O+MHwp05SLxPnxud8EgbtjGWxjCjG2nsMVs28ARcDJPcse7HzJx5/wD4BgACgPogUJo0jTp06e404xjHpiqndfhpw9iCkTQ6W1ARuwTOc/o2yg332UVcKUCdiK4Ty5bWx1QwIr4wZSNUrAkE6pGy7dh3J7D0FStKUApSlAKUpQESvLNmGDi0g1K2pT002fOdQ22bO+e9ZeKcbhtyqyMdb5KxorO5AwCdKgnSCRljgDIyaiObuPTxkwWSI1x0jITJ8CL4ggwCMs7qVG4A0sT2AaA4FHAJJuncCebKiZi4eQFRjDb5Hi1nGwBLAAAYrn6zXR06airy6dPM0UaDqZexdOFcbjnZkUOjoAxV1KnSSQGHkRkEbHI88ZGYz8RIs2Zk/wBhNDMfokc6M5/dGHrByyP9PuM52tYNPpvNdasfwTP2FbvMHMEaM1skRuZmTxRAgIisCAZXOyKfTDMd8KQDVtKsqmnVSpZXWehCUOGpwxIi04fFEWMUaIWxnSoXIBJHb6sx+5PrWzUHy9dMhNpMfexKChyW6kPZWBIBYr8DHGcjPzCpyvkKkWpWbv49TrxaaPlfaUqskKjb/gcEp1MgWXymj8EqnGMhxv2xscgjYgitj20CXpMCpIyjHGHwPEB+svcg+W4zhsbVTTlB3WCOGV2yuLWFenxSaeN1OFm61wkUyjs+qNgEY/NGx79sgipjg17w03MSxWbBpMrFdSw/GwVn0B5Pe50qzAkAHGxO1bVRPMnUWJZoVDSW8qTKpIXVpPjXUe2qMuufrXY0vaaUowcEs5exkq6bDd35HRKVG8B49b3kYktpkkXAzpIJUkZww7q30NSVfRnOFaHH5IVtpmuVDQrExkBGcqFJIA8z6eecVGXHO1mrFRI0mDgmKKWVQc4I1opUkHYgEkVi4hzRw+W2mEsqshiOuFgySMreHSI20uSxIUYHcgDevbDbJx/2pTJLCzaHjwxyzeBXwQxcYORqUOVx4iJBg6wfHB7eXVMwWOW3MRCr0Y0Ly5xjKrhwd8yAlDqyPPGR+HmR3lRAzjZUcwtJGCoCJL1IdW25YhgdyAGxvZJ7rQEDAu7bBUGSxC5OATsNu5ONxvvVlOOW9kXU/ik2lv6vqvPn453bvbvw944OmljPIpuIYwE8jNEFwHAJOSMFWGScrq2DCrdcSsuNKFyfQqAPqST2+2T9K4tYyhLq2M3xNcI82kjMSiRVhTIzgCSVC35h1sbHFdvquVr4PK1Pu5WNJbZ3OZXGP9mmQv2Zju//AKQQdwayT2uoBQxRMYwnhPpjUNwMflwfrWzSvCo8RRBQFUAAdgBgV7pSgFKUoBSlKAUpSgFKUoDn3G70xcRuB0y7vFbiMDALAm42yxAABSVifTtk4FQcduywiUNIRD7kIIyJ4oWmj6wYqxMkiqmzL5DUNZIJtP4g2SaoJpMiInoysCVKFnVoZNQwV0yqFBB2M2e2a0pz7Oixx5aWWQqmsltUhVnLOT5Kqsx+i4A7CuBrb067UU7ya8mly/P0OhQ+KGeRHR8QmtEN2iySqscyIr51mNtLQtIDhjpdMZPiCSEtuGqX4RbLHEoV+pqGppMgmV23aQkdyx3/AIY2ArVu+BmNOpC8r3CYbLSN77BBZCpIjGsAgbAITkY3rX4lxqNbYNG3SR1kRZdIUQSCNz41b4SGUjBHxDB71n1kKqjGm9rt42zm30zb6ltNRUnIy80W8ZRJWkEUsbZgkwWYSEY0BR4nDjwlBkt5bgEZ+B8VMy4liaCdVBeFwysAw2YBgCUODg47gg4IIqb5R4JpVbq4Gq6kTJznEKMMiKMH4QBjUe7NknbSFkuO8DjuQuoskqZMUybPGSN8eRU4GUYFTgZGwxqXZDdG0pfFy6Lw9/TxzvV/HdLBC0rRla4tzpuoWdfKe3RpEP7UYzJGfM7Mo/P5V4Tjtqc4uoDp+L3ieHHfO+37641XS1aTtOP2NsKsJK6Zs3tmsq6Wz3BBU4ZWHZlPkR/1G4JFaPAUvJ3mRHhaOFggnZGy748a6VYAlNgSNI1EjAwQMkVw92RHZHKt8d0BmONc76GPhkk7gAZCndvINduGcPjt4khiXSiDAHc+pJPcsTkknckk11ezuz+NOVZY5J/r73Muor2doPJRLmxmS/jSS4LqlsZGVU6SF2fprgZYnAEmzO2PD96kbm1SQASIHCsGAYZGodjjscdxnscHuBWhxK8U8ZljlwHW0i6APcoXlMpX94TOPJfpWDivEdUjWgt7iSR49SCE6Sw1YzrVwYgDjxOVHfGe1ZtbQf4ru6S2taxZRn/i4pM2+GRE8Wh6IChLaRrggY1ozBYlbH64kYZ7aWxjJzO/iHLp4bdHOPd42zltTBdAxvl86B9WFeuS+AG1h96xe4kwZnLaiSBhUDEDKoNhtvue7Gt3mThHtVu0OvQSyMr41aXSRZFJGRkalGRkZGdx3r6LSUXRpRg3exz6k1OfEc0tnRlBjKlMeErjTjyxjbFebq0SQASIHAORkdj6g9wfqN68w8EuZJ9BsV19Rld2WSJVRWYdTraCHBABCrk+IehIz8W5KuUcDoxTRGPJOlpsPk5U9SVdsaSG04O+dOBnod6jW40724l79PUibd40ciMyXM2NJbIdgo7Kz7KgGQcEgnc4Ykk/bHXJMqqddxMxhR1XMMBwzsATgvpEZZiO5QA6PK4cE4PbRQj23TJPjxQqdSxgltKLGp06sDc7+INg4AxL8H5UhjU9GN4GUaEcu0rLGUXIQuW0d9OR5oCdQ71OeLLYrjVp0laC8un5Gn//ACttC2izi1TDB1SPLKkcgGVlKMxTqZXVqwDqIJ772rh1l0gw1Fi8jOSfVmJx9gMKPoBWS0s0iGEUD19SfUnuTWeoGVtvcUpSh4KUpQClKUApSlAKUpQClKUBjuIFkRkdQ6MpVlYAhlIwQQdiCPKqNxfky4ChLaRZYQwZEmkeOWEj4THOquSB2AdScEgswOKUqupShU+ZbEozcdiHueLXVocXUiKR8t1oiWT6xXEYEZPfwlAfUKMGtjgHDWvpdZRfZ2uFnlPxI5REWKNDgCQ5RHdx4Rp0gtvhSqlple7d0ndIsdZtWOiXFsSdSyMjYx+ZSBk7qdvPuME+uwrWN8ynSXgZs/nMZ+o0+LsMedKVpKTIbtx8QhA/xT/9dYVmic6nSJyOxT3x++yZFKUBuRyuSMR6V89TAH9wXP8AMitilKAiOYOWbW9VRdQrJp+FslXXsfC6kMOw7HfFZOB8AgtAwgj0lyC7MzO7kDA1O5LNgbAE7eVKUtzBJ0pSgNG+sDIwPVdFGPChK5w2dyD9v+OQcV9g4aqq6lnYOuDqbJxgjuMHOD379t9hSlAZLPh8UWelEiZOTpUDP3xWzSlAKUpQClKUApSlAKUpQClKUB/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6" name="Picture 8" descr="http://www.waycooldogs.com/wp-content/uploads/2010/08/old_dogs_jogging_colored1-650x51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733800"/>
            <a:ext cx="3119622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46797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5">
      <a:dk1>
        <a:sysClr val="windowText" lastClr="000000"/>
      </a:dk1>
      <a:lt1>
        <a:srgbClr val="FFFFFF"/>
      </a:lt1>
      <a:dk2>
        <a:srgbClr val="0070C0"/>
      </a:dk2>
      <a:lt2>
        <a:srgbClr val="AAE3FC"/>
      </a:lt2>
      <a:accent1>
        <a:srgbClr val="FF0000"/>
      </a:accent1>
      <a:accent2>
        <a:srgbClr val="71685A"/>
      </a:accent2>
      <a:accent3>
        <a:srgbClr val="7C1E0E"/>
      </a:accent3>
      <a:accent4>
        <a:srgbClr val="909465"/>
      </a:accent4>
      <a:accent5>
        <a:srgbClr val="C3152E"/>
      </a:accent5>
      <a:accent6>
        <a:srgbClr val="E77998"/>
      </a:accent6>
      <a:hlink>
        <a:srgbClr val="E68200"/>
      </a:hlink>
      <a:folHlink>
        <a:srgbClr val="FFA94A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67</TotalTime>
  <Words>520</Words>
  <Application>Microsoft Office PowerPoint</Application>
  <PresentationFormat>On-screen Show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</vt:lpstr>
      <vt:lpstr>C.A.S.T.</vt:lpstr>
      <vt:lpstr>What is C.A.S.T.?</vt:lpstr>
      <vt:lpstr>C Stands for Claim</vt:lpstr>
      <vt:lpstr>A Stands for Add</vt:lpstr>
      <vt:lpstr>S Stands for Support and Elaboration</vt:lpstr>
      <vt:lpstr>T Stands for Tie-Back or Transition</vt:lpstr>
      <vt:lpstr>What C.A.S.T. looks like…</vt:lpstr>
      <vt:lpstr>Claim</vt:lpstr>
      <vt:lpstr>Add </vt:lpstr>
      <vt:lpstr>Support</vt:lpstr>
      <vt:lpstr>Tie-back/Transition</vt:lpstr>
      <vt:lpstr>All 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7</cp:revision>
  <dcterms:created xsi:type="dcterms:W3CDTF">2014-10-26T18:30:27Z</dcterms:created>
  <dcterms:modified xsi:type="dcterms:W3CDTF">2014-10-26T19:37:32Z</dcterms:modified>
</cp:coreProperties>
</file>